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76" r:id="rId1"/>
  </p:sldMasterIdLst>
  <p:notesMasterIdLst>
    <p:notesMasterId r:id="rId63"/>
  </p:notesMasterIdLst>
  <p:handoutMasterIdLst>
    <p:handoutMasterId r:id="rId64"/>
  </p:handoutMasterIdLst>
  <p:sldIdLst>
    <p:sldId id="409" r:id="rId2"/>
    <p:sldId id="268" r:id="rId3"/>
    <p:sldId id="396" r:id="rId4"/>
    <p:sldId id="418" r:id="rId5"/>
    <p:sldId id="332" r:id="rId6"/>
    <p:sldId id="334" r:id="rId7"/>
    <p:sldId id="375" r:id="rId8"/>
    <p:sldId id="342" r:id="rId9"/>
    <p:sldId id="462" r:id="rId10"/>
    <p:sldId id="338" r:id="rId11"/>
    <p:sldId id="455" r:id="rId12"/>
    <p:sldId id="459" r:id="rId13"/>
    <p:sldId id="496" r:id="rId14"/>
    <p:sldId id="493" r:id="rId15"/>
    <p:sldId id="446" r:id="rId16"/>
    <p:sldId id="466" r:id="rId17"/>
    <p:sldId id="470" r:id="rId18"/>
    <p:sldId id="411" r:id="rId19"/>
    <p:sldId id="475" r:id="rId20"/>
    <p:sldId id="476" r:id="rId21"/>
    <p:sldId id="477" r:id="rId22"/>
    <p:sldId id="478" r:id="rId23"/>
    <p:sldId id="479" r:id="rId24"/>
    <p:sldId id="480" r:id="rId25"/>
    <p:sldId id="448" r:id="rId26"/>
    <p:sldId id="371" r:id="rId27"/>
    <p:sldId id="463" r:id="rId28"/>
    <p:sldId id="467" r:id="rId29"/>
    <p:sldId id="484" r:id="rId30"/>
    <p:sldId id="485" r:id="rId31"/>
    <p:sldId id="482" r:id="rId32"/>
    <p:sldId id="483" r:id="rId33"/>
    <p:sldId id="452" r:id="rId34"/>
    <p:sldId id="458" r:id="rId35"/>
    <p:sldId id="441" r:id="rId36"/>
    <p:sldId id="487" r:id="rId37"/>
    <p:sldId id="495" r:id="rId38"/>
    <p:sldId id="488" r:id="rId39"/>
    <p:sldId id="372" r:id="rId40"/>
    <p:sldId id="451" r:id="rId41"/>
    <p:sldId id="442" r:id="rId42"/>
    <p:sldId id="453" r:id="rId43"/>
    <p:sldId id="461" r:id="rId44"/>
    <p:sldId id="472" r:id="rId45"/>
    <p:sldId id="490" r:id="rId46"/>
    <p:sldId id="474" r:id="rId47"/>
    <p:sldId id="491" r:id="rId48"/>
    <p:sldId id="494" r:id="rId49"/>
    <p:sldId id="456" r:id="rId50"/>
    <p:sldId id="481" r:id="rId51"/>
    <p:sldId id="457" r:id="rId52"/>
    <p:sldId id="497" r:id="rId53"/>
    <p:sldId id="498" r:id="rId54"/>
    <p:sldId id="425" r:id="rId55"/>
    <p:sldId id="436" r:id="rId56"/>
    <p:sldId id="437" r:id="rId57"/>
    <p:sldId id="438" r:id="rId58"/>
    <p:sldId id="440" r:id="rId59"/>
    <p:sldId id="443" r:id="rId60"/>
    <p:sldId id="383" r:id="rId61"/>
    <p:sldId id="360" r:id="rId62"/>
  </p:sldIdLst>
  <p:sldSz cx="9540875" cy="6121400"/>
  <p:notesSz cx="6761163" cy="99425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5410" indent="1587" algn="l" rtl="0" fontAlgn="base">
      <a:spcBef>
        <a:spcPct val="0"/>
      </a:spcBef>
      <a:spcAft>
        <a:spcPct val="0"/>
      </a:spcAft>
      <a:defRPr kern="1200">
        <a:solidFill>
          <a:schemeClr val="tx1"/>
        </a:solidFill>
        <a:latin typeface="Arial" charset="0"/>
        <a:ea typeface="+mn-ea"/>
        <a:cs typeface="+mn-cs"/>
      </a:defRPr>
    </a:lvl2pPr>
    <a:lvl3pPr marL="912403" indent="1587" algn="l" rtl="0" fontAlgn="base">
      <a:spcBef>
        <a:spcPct val="0"/>
      </a:spcBef>
      <a:spcAft>
        <a:spcPct val="0"/>
      </a:spcAft>
      <a:defRPr kern="1200">
        <a:solidFill>
          <a:schemeClr val="tx1"/>
        </a:solidFill>
        <a:latin typeface="Arial" charset="0"/>
        <a:ea typeface="+mn-ea"/>
        <a:cs typeface="+mn-cs"/>
      </a:defRPr>
    </a:lvl3pPr>
    <a:lvl4pPr marL="1369399" indent="1587" algn="l" rtl="0" fontAlgn="base">
      <a:spcBef>
        <a:spcPct val="0"/>
      </a:spcBef>
      <a:spcAft>
        <a:spcPct val="0"/>
      </a:spcAft>
      <a:defRPr kern="1200">
        <a:solidFill>
          <a:schemeClr val="tx1"/>
        </a:solidFill>
        <a:latin typeface="Arial" charset="0"/>
        <a:ea typeface="+mn-ea"/>
        <a:cs typeface="+mn-cs"/>
      </a:defRPr>
    </a:lvl4pPr>
    <a:lvl5pPr marL="1826393" indent="1587" algn="l" rtl="0" fontAlgn="base">
      <a:spcBef>
        <a:spcPct val="0"/>
      </a:spcBef>
      <a:spcAft>
        <a:spcPct val="0"/>
      </a:spcAft>
      <a:defRPr kern="1200">
        <a:solidFill>
          <a:schemeClr val="tx1"/>
        </a:solidFill>
        <a:latin typeface="Arial" charset="0"/>
        <a:ea typeface="+mn-ea"/>
        <a:cs typeface="+mn-cs"/>
      </a:defRPr>
    </a:lvl5pPr>
    <a:lvl6pPr marL="2284975" algn="l" defTabSz="913991" rtl="0" eaLnBrk="1" latinLnBrk="0" hangingPunct="1">
      <a:defRPr kern="1200">
        <a:solidFill>
          <a:schemeClr val="tx1"/>
        </a:solidFill>
        <a:latin typeface="Arial" charset="0"/>
        <a:ea typeface="+mn-ea"/>
        <a:cs typeface="+mn-cs"/>
      </a:defRPr>
    </a:lvl6pPr>
    <a:lvl7pPr marL="2741970" algn="l" defTabSz="913991" rtl="0" eaLnBrk="1" latinLnBrk="0" hangingPunct="1">
      <a:defRPr kern="1200">
        <a:solidFill>
          <a:schemeClr val="tx1"/>
        </a:solidFill>
        <a:latin typeface="Arial" charset="0"/>
        <a:ea typeface="+mn-ea"/>
        <a:cs typeface="+mn-cs"/>
      </a:defRPr>
    </a:lvl7pPr>
    <a:lvl8pPr marL="3198966" algn="l" defTabSz="913991" rtl="0" eaLnBrk="1" latinLnBrk="0" hangingPunct="1">
      <a:defRPr kern="1200">
        <a:solidFill>
          <a:schemeClr val="tx1"/>
        </a:solidFill>
        <a:latin typeface="Arial" charset="0"/>
        <a:ea typeface="+mn-ea"/>
        <a:cs typeface="+mn-cs"/>
      </a:defRPr>
    </a:lvl8pPr>
    <a:lvl9pPr marL="3655959" algn="l" defTabSz="913991"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45E"/>
    <a:srgbClr val="009900"/>
    <a:srgbClr val="FFCC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8746" autoAdjust="0"/>
  </p:normalViewPr>
  <p:slideViewPr>
    <p:cSldViewPr>
      <p:cViewPr varScale="1">
        <p:scale>
          <a:sx n="76" d="100"/>
          <a:sy n="76" d="100"/>
        </p:scale>
        <p:origin x="-1026" y="-102"/>
      </p:cViewPr>
      <p:guideLst>
        <p:guide orient="horz" pos="1928"/>
        <p:guide pos="3006"/>
      </p:guideLst>
    </p:cSldViewPr>
  </p:slideViewPr>
  <p:outlineViewPr>
    <p:cViewPr>
      <p:scale>
        <a:sx n="33" d="100"/>
        <a:sy n="33" d="100"/>
      </p:scale>
      <p:origin x="0" y="370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2930039" cy="496586"/>
          </a:xfrm>
          <a:prstGeom prst="rect">
            <a:avLst/>
          </a:prstGeom>
        </p:spPr>
        <p:txBody>
          <a:bodyPr vert="horz" lIns="88168" tIns="44084" rIns="88168" bIns="44084" rtlCol="0"/>
          <a:lstStyle>
            <a:lvl1pPr algn="l">
              <a:defRPr sz="1200"/>
            </a:lvl1pPr>
          </a:lstStyle>
          <a:p>
            <a:endParaRPr lang="en-IN" dirty="0"/>
          </a:p>
        </p:txBody>
      </p:sp>
      <p:sp>
        <p:nvSpPr>
          <p:cNvPr id="3" name="Date Placeholder 2"/>
          <p:cNvSpPr>
            <a:spLocks noGrp="1"/>
          </p:cNvSpPr>
          <p:nvPr>
            <p:ph type="dt" sz="quarter" idx="1"/>
          </p:nvPr>
        </p:nvSpPr>
        <p:spPr>
          <a:xfrm>
            <a:off x="3829615" y="4"/>
            <a:ext cx="2930039" cy="496586"/>
          </a:xfrm>
          <a:prstGeom prst="rect">
            <a:avLst/>
          </a:prstGeom>
        </p:spPr>
        <p:txBody>
          <a:bodyPr vert="horz" lIns="88168" tIns="44084" rIns="88168" bIns="44084" rtlCol="0"/>
          <a:lstStyle>
            <a:lvl1pPr algn="r">
              <a:defRPr sz="1200"/>
            </a:lvl1pPr>
          </a:lstStyle>
          <a:p>
            <a:fld id="{75148E8A-844D-47BE-BA21-368DBCDB149A}" type="datetimeFigureOut">
              <a:rPr lang="en-US" smtClean="0"/>
              <a:pPr/>
              <a:t>1/31/2018</a:t>
            </a:fld>
            <a:endParaRPr lang="en-IN" dirty="0"/>
          </a:p>
        </p:txBody>
      </p:sp>
      <p:sp>
        <p:nvSpPr>
          <p:cNvPr id="4" name="Footer Placeholder 3"/>
          <p:cNvSpPr>
            <a:spLocks noGrp="1"/>
          </p:cNvSpPr>
          <p:nvPr>
            <p:ph type="ftr" sz="quarter" idx="2"/>
          </p:nvPr>
        </p:nvSpPr>
        <p:spPr>
          <a:xfrm>
            <a:off x="4" y="9444389"/>
            <a:ext cx="2930039" cy="496586"/>
          </a:xfrm>
          <a:prstGeom prst="rect">
            <a:avLst/>
          </a:prstGeom>
        </p:spPr>
        <p:txBody>
          <a:bodyPr vert="horz" lIns="88168" tIns="44084" rIns="88168" bIns="44084" rtlCol="0" anchor="b"/>
          <a:lstStyle>
            <a:lvl1pPr algn="l">
              <a:defRPr sz="1200"/>
            </a:lvl1pPr>
          </a:lstStyle>
          <a:p>
            <a:endParaRPr lang="en-IN" dirty="0"/>
          </a:p>
        </p:txBody>
      </p:sp>
      <p:sp>
        <p:nvSpPr>
          <p:cNvPr id="5" name="Slide Number Placeholder 4"/>
          <p:cNvSpPr>
            <a:spLocks noGrp="1"/>
          </p:cNvSpPr>
          <p:nvPr>
            <p:ph type="sldNum" sz="quarter" idx="3"/>
          </p:nvPr>
        </p:nvSpPr>
        <p:spPr>
          <a:xfrm>
            <a:off x="3829615" y="9444389"/>
            <a:ext cx="2930039" cy="496586"/>
          </a:xfrm>
          <a:prstGeom prst="rect">
            <a:avLst/>
          </a:prstGeom>
        </p:spPr>
        <p:txBody>
          <a:bodyPr vert="horz" lIns="88168" tIns="44084" rIns="88168" bIns="44084" rtlCol="0" anchor="b"/>
          <a:lstStyle>
            <a:lvl1pPr algn="r">
              <a:defRPr sz="1200"/>
            </a:lvl1pPr>
          </a:lstStyle>
          <a:p>
            <a:fld id="{4D6F3C4B-EC18-48B7-9585-56338836CD50}" type="slidenum">
              <a:rPr lang="en-IN" smtClean="0"/>
              <a:pPr/>
              <a:t>‹#›</a:t>
            </a:fld>
            <a:endParaRPr lang="en-IN"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2929166" cy="496787"/>
          </a:xfrm>
          <a:prstGeom prst="rect">
            <a:avLst/>
          </a:prstGeom>
        </p:spPr>
        <p:txBody>
          <a:bodyPr vert="horz" lIns="95493" tIns="47746" rIns="95493" bIns="47746"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3830455" y="2"/>
            <a:ext cx="2929166" cy="496787"/>
          </a:xfrm>
          <a:prstGeom prst="rect">
            <a:avLst/>
          </a:prstGeom>
        </p:spPr>
        <p:txBody>
          <a:bodyPr vert="horz" lIns="95493" tIns="47746" rIns="95493" bIns="47746" rtlCol="0"/>
          <a:lstStyle>
            <a:lvl1pPr algn="r" fontAlgn="auto">
              <a:spcBef>
                <a:spcPts val="0"/>
              </a:spcBef>
              <a:spcAft>
                <a:spcPts val="0"/>
              </a:spcAft>
              <a:defRPr sz="1300">
                <a:latin typeface="+mn-lt"/>
              </a:defRPr>
            </a:lvl1pPr>
          </a:lstStyle>
          <a:p>
            <a:pPr>
              <a:defRPr/>
            </a:pPr>
            <a:fld id="{0D96D604-DB38-4041-9067-C8769C3A87CE}" type="datetimeFigureOut">
              <a:rPr lang="en-US"/>
              <a:pPr>
                <a:defRPr/>
              </a:pPr>
              <a:t>1/31/2018</a:t>
            </a:fld>
            <a:endParaRPr lang="en-US" dirty="0"/>
          </a:p>
        </p:txBody>
      </p:sp>
      <p:sp>
        <p:nvSpPr>
          <p:cNvPr id="4" name="Slide Image Placeholder 3"/>
          <p:cNvSpPr>
            <a:spLocks noGrp="1" noRot="1" noChangeAspect="1"/>
          </p:cNvSpPr>
          <p:nvPr>
            <p:ph type="sldImg" idx="2"/>
          </p:nvPr>
        </p:nvSpPr>
        <p:spPr>
          <a:xfrm>
            <a:off x="476250" y="747713"/>
            <a:ext cx="5808663" cy="3727450"/>
          </a:xfrm>
          <a:prstGeom prst="rect">
            <a:avLst/>
          </a:prstGeom>
          <a:noFill/>
          <a:ln w="12700">
            <a:solidFill>
              <a:prstClr val="black"/>
            </a:solidFill>
          </a:ln>
        </p:spPr>
        <p:txBody>
          <a:bodyPr vert="horz" lIns="95493" tIns="47746" rIns="95493" bIns="47746" rtlCol="0" anchor="ctr"/>
          <a:lstStyle/>
          <a:p>
            <a:pPr lvl="0"/>
            <a:endParaRPr lang="en-US" noProof="0" dirty="0"/>
          </a:p>
        </p:txBody>
      </p:sp>
      <p:sp>
        <p:nvSpPr>
          <p:cNvPr id="5" name="Notes Placeholder 4"/>
          <p:cNvSpPr>
            <a:spLocks noGrp="1"/>
          </p:cNvSpPr>
          <p:nvPr>
            <p:ph type="body" sz="quarter" idx="3"/>
          </p:nvPr>
        </p:nvSpPr>
        <p:spPr>
          <a:xfrm>
            <a:off x="675964" y="4722018"/>
            <a:ext cx="5409242" cy="4474469"/>
          </a:xfrm>
          <a:prstGeom prst="rect">
            <a:avLst/>
          </a:prstGeom>
        </p:spPr>
        <p:txBody>
          <a:bodyPr vert="horz" lIns="95493" tIns="47746" rIns="95493" bIns="4774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5" y="9444031"/>
            <a:ext cx="2929166" cy="496787"/>
          </a:xfrm>
          <a:prstGeom prst="rect">
            <a:avLst/>
          </a:prstGeom>
        </p:spPr>
        <p:txBody>
          <a:bodyPr vert="horz" lIns="95493" tIns="47746" rIns="95493" bIns="47746"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3830455" y="9444031"/>
            <a:ext cx="2929166" cy="496787"/>
          </a:xfrm>
          <a:prstGeom prst="rect">
            <a:avLst/>
          </a:prstGeom>
        </p:spPr>
        <p:txBody>
          <a:bodyPr vert="horz" lIns="95493" tIns="47746" rIns="95493" bIns="47746" rtlCol="0" anchor="b"/>
          <a:lstStyle>
            <a:lvl1pPr algn="r" fontAlgn="auto">
              <a:spcBef>
                <a:spcPts val="0"/>
              </a:spcBef>
              <a:spcAft>
                <a:spcPts val="0"/>
              </a:spcAft>
              <a:defRPr sz="1300">
                <a:latin typeface="+mn-lt"/>
              </a:defRPr>
            </a:lvl1pPr>
          </a:lstStyle>
          <a:p>
            <a:pPr>
              <a:defRPr/>
            </a:pPr>
            <a:fld id="{39AF6254-6726-43CE-9435-A27893580C15}"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410" algn="l" rtl="0" eaLnBrk="0" fontAlgn="base" hangingPunct="0">
      <a:spcBef>
        <a:spcPct val="30000"/>
      </a:spcBef>
      <a:spcAft>
        <a:spcPct val="0"/>
      </a:spcAft>
      <a:defRPr sz="1200" kern="1200">
        <a:solidFill>
          <a:schemeClr val="tx1"/>
        </a:solidFill>
        <a:latin typeface="+mn-lt"/>
        <a:ea typeface="+mn-ea"/>
        <a:cs typeface="+mn-cs"/>
      </a:defRPr>
    </a:lvl2pPr>
    <a:lvl3pPr marL="912403" algn="l" rtl="0" eaLnBrk="0" fontAlgn="base" hangingPunct="0">
      <a:spcBef>
        <a:spcPct val="30000"/>
      </a:spcBef>
      <a:spcAft>
        <a:spcPct val="0"/>
      </a:spcAft>
      <a:defRPr sz="1200" kern="1200">
        <a:solidFill>
          <a:schemeClr val="tx1"/>
        </a:solidFill>
        <a:latin typeface="+mn-lt"/>
        <a:ea typeface="+mn-ea"/>
        <a:cs typeface="+mn-cs"/>
      </a:defRPr>
    </a:lvl3pPr>
    <a:lvl4pPr marL="1369399" algn="l" rtl="0" eaLnBrk="0" fontAlgn="base" hangingPunct="0">
      <a:spcBef>
        <a:spcPct val="30000"/>
      </a:spcBef>
      <a:spcAft>
        <a:spcPct val="0"/>
      </a:spcAft>
      <a:defRPr sz="1200" kern="1200">
        <a:solidFill>
          <a:schemeClr val="tx1"/>
        </a:solidFill>
        <a:latin typeface="+mn-lt"/>
        <a:ea typeface="+mn-ea"/>
        <a:cs typeface="+mn-cs"/>
      </a:defRPr>
    </a:lvl4pPr>
    <a:lvl5pPr marL="1826393" algn="l" rtl="0" eaLnBrk="0" fontAlgn="base" hangingPunct="0">
      <a:spcBef>
        <a:spcPct val="30000"/>
      </a:spcBef>
      <a:spcAft>
        <a:spcPct val="0"/>
      </a:spcAft>
      <a:defRPr sz="1200" kern="1200">
        <a:solidFill>
          <a:schemeClr val="tx1"/>
        </a:solidFill>
        <a:latin typeface="+mn-lt"/>
        <a:ea typeface="+mn-ea"/>
        <a:cs typeface="+mn-cs"/>
      </a:defRPr>
    </a:lvl5pPr>
    <a:lvl6pPr marL="2284491" algn="l" defTabSz="913796" rtl="0" eaLnBrk="1" latinLnBrk="0" hangingPunct="1">
      <a:defRPr sz="1200" kern="1200">
        <a:solidFill>
          <a:schemeClr val="tx1"/>
        </a:solidFill>
        <a:latin typeface="+mn-lt"/>
        <a:ea typeface="+mn-ea"/>
        <a:cs typeface="+mn-cs"/>
      </a:defRPr>
    </a:lvl6pPr>
    <a:lvl7pPr marL="2741390" algn="l" defTabSz="913796" rtl="0" eaLnBrk="1" latinLnBrk="0" hangingPunct="1">
      <a:defRPr sz="1200" kern="1200">
        <a:solidFill>
          <a:schemeClr val="tx1"/>
        </a:solidFill>
        <a:latin typeface="+mn-lt"/>
        <a:ea typeface="+mn-ea"/>
        <a:cs typeface="+mn-cs"/>
      </a:defRPr>
    </a:lvl7pPr>
    <a:lvl8pPr marL="3198291" algn="l" defTabSz="913796" rtl="0" eaLnBrk="1" latinLnBrk="0" hangingPunct="1">
      <a:defRPr sz="1200" kern="1200">
        <a:solidFill>
          <a:schemeClr val="tx1"/>
        </a:solidFill>
        <a:latin typeface="+mn-lt"/>
        <a:ea typeface="+mn-ea"/>
        <a:cs typeface="+mn-cs"/>
      </a:defRPr>
    </a:lvl8pPr>
    <a:lvl9pPr marL="3655188" algn="l" defTabSz="9137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47308EE6-1831-444A-ABAF-C4B741B65FCF}"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34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35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39AF6254-6726-43CE-9435-A27893580C15}" type="slidenum">
              <a:rPr lang="en-US" smtClean="0"/>
              <a:pPr>
                <a:defRPr/>
              </a:pPr>
              <a:t>36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37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39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40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41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42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39AF6254-6726-43CE-9435-A27893580C15}" type="slidenum">
              <a:rPr lang="en-US" smtClean="0"/>
              <a:pPr>
                <a:defRPr/>
              </a:pPr>
              <a:t>43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60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61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76250" y="747713"/>
            <a:ext cx="5808663" cy="37274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941C462-AA87-40DF-8D71-4BB327551DFD}"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5566" y="1901605"/>
            <a:ext cx="8109744" cy="1312133"/>
          </a:xfrm>
        </p:spPr>
        <p:txBody>
          <a:bodyPr/>
          <a:lstStyle/>
          <a:p>
            <a:r>
              <a:rPr lang="en-US" smtClean="0"/>
              <a:t>Click to edit Master title style</a:t>
            </a:r>
            <a:endParaRPr lang="en-IN"/>
          </a:p>
        </p:txBody>
      </p:sp>
      <p:sp>
        <p:nvSpPr>
          <p:cNvPr id="3" name="Subtitle 2"/>
          <p:cNvSpPr>
            <a:spLocks noGrp="1"/>
          </p:cNvSpPr>
          <p:nvPr>
            <p:ph type="subTitle" idx="1"/>
          </p:nvPr>
        </p:nvSpPr>
        <p:spPr>
          <a:xfrm>
            <a:off x="1431131" y="3468793"/>
            <a:ext cx="6678613" cy="156435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pPr>
              <a:defRPr/>
            </a:pPr>
            <a:fld id="{5EF1F7CA-A8A5-4400-AEA6-6B5BAFE6F01B}" type="datetime1">
              <a:rPr lang="en-US" smtClean="0"/>
              <a:pPr>
                <a:defRPr/>
              </a:pPr>
              <a:t>1/31/2018</a:t>
            </a:fld>
            <a:endParaRPr lang="en-US" dirty="0"/>
          </a:p>
        </p:txBody>
      </p:sp>
      <p:sp>
        <p:nvSpPr>
          <p:cNvPr id="5" name="Footer Placeholder 4"/>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6" name="Slide Number Placeholder 5"/>
          <p:cNvSpPr>
            <a:spLocks noGrp="1"/>
          </p:cNvSpPr>
          <p:nvPr>
            <p:ph type="sldNum" sz="quarter" idx="12"/>
          </p:nvPr>
        </p:nvSpPr>
        <p:spPr/>
        <p:txBody>
          <a:bodyPr/>
          <a:lstStyle/>
          <a:p>
            <a:pPr>
              <a:defRPr/>
            </a:pPr>
            <a:fld id="{B6BC1C07-10E3-420C-A454-CB9A755BA807}"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a:defRPr/>
            </a:pPr>
            <a:fld id="{9B9F1B33-943E-48BF-B130-64BADF12D6BF}" type="datetime1">
              <a:rPr lang="en-US" smtClean="0"/>
              <a:pPr>
                <a:defRPr/>
              </a:pPr>
              <a:t>1/31/2018</a:t>
            </a:fld>
            <a:endParaRPr lang="en-US" dirty="0"/>
          </a:p>
        </p:txBody>
      </p:sp>
      <p:sp>
        <p:nvSpPr>
          <p:cNvPr id="5" name="Footer Placeholder 4"/>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6" name="Slide Number Placeholder 5"/>
          <p:cNvSpPr>
            <a:spLocks noGrp="1"/>
          </p:cNvSpPr>
          <p:nvPr>
            <p:ph type="sldNum" sz="quarter" idx="12"/>
          </p:nvPr>
        </p:nvSpPr>
        <p:spPr/>
        <p:txBody>
          <a:bodyPr/>
          <a:lstStyle/>
          <a:p>
            <a:pPr>
              <a:defRPr/>
            </a:pPr>
            <a:fld id="{7E081AD7-F663-4FEC-A126-5AC2CF1C3F60}"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8603" y="218220"/>
            <a:ext cx="2239455" cy="4663317"/>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98581" y="218220"/>
            <a:ext cx="6561007" cy="46633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a:defRPr/>
            </a:pPr>
            <a:fld id="{B3D1FF3A-E2B5-40DA-8C57-046DB9BE53C8}" type="datetime1">
              <a:rPr lang="en-US" smtClean="0"/>
              <a:pPr>
                <a:defRPr/>
              </a:pPr>
              <a:t>1/31/2018</a:t>
            </a:fld>
            <a:endParaRPr lang="en-US" dirty="0"/>
          </a:p>
        </p:txBody>
      </p:sp>
      <p:sp>
        <p:nvSpPr>
          <p:cNvPr id="5" name="Footer Placeholder 4"/>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6" name="Slide Number Placeholder 5"/>
          <p:cNvSpPr>
            <a:spLocks noGrp="1"/>
          </p:cNvSpPr>
          <p:nvPr>
            <p:ph type="sldNum" sz="quarter" idx="12"/>
          </p:nvPr>
        </p:nvSpPr>
        <p:spPr/>
        <p:txBody>
          <a:bodyPr/>
          <a:lstStyle/>
          <a:p>
            <a:pPr>
              <a:defRPr/>
            </a:pPr>
            <a:fld id="{87B60457-420F-4342-954A-4A98407B29C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pPr>
              <a:defRPr/>
            </a:pPr>
            <a:fld id="{958A2DB2-3C41-4291-B5E2-7584F86A3836}" type="datetime1">
              <a:rPr lang="en-US" smtClean="0"/>
              <a:pPr>
                <a:defRPr/>
              </a:pPr>
              <a:t>1/31/2018</a:t>
            </a:fld>
            <a:endParaRPr lang="en-US" dirty="0"/>
          </a:p>
        </p:txBody>
      </p:sp>
      <p:sp>
        <p:nvSpPr>
          <p:cNvPr id="5" name="Footer Placeholder 4"/>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6" name="Slide Number Placeholder 5"/>
          <p:cNvSpPr>
            <a:spLocks noGrp="1"/>
          </p:cNvSpPr>
          <p:nvPr>
            <p:ph type="sldNum" sz="quarter" idx="12"/>
          </p:nvPr>
        </p:nvSpPr>
        <p:spPr/>
        <p:txBody>
          <a:bodyPr/>
          <a:lstStyle/>
          <a:p>
            <a:pPr>
              <a:defRPr/>
            </a:pPr>
            <a:fld id="{BE8CF63A-665E-481A-8F0E-217935420945}"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3663" y="3933569"/>
            <a:ext cx="8109744" cy="1215778"/>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53663" y="2594514"/>
            <a:ext cx="8109744" cy="13390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B1AE785-84B9-41E1-B351-B74845250472}" type="datetime1">
              <a:rPr lang="en-US" smtClean="0"/>
              <a:pPr>
                <a:defRPr/>
              </a:pPr>
              <a:t>1/31/2018</a:t>
            </a:fld>
            <a:endParaRPr lang="en-US" dirty="0"/>
          </a:p>
        </p:txBody>
      </p:sp>
      <p:sp>
        <p:nvSpPr>
          <p:cNvPr id="5" name="Footer Placeholder 4"/>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6" name="Slide Number Placeholder 5"/>
          <p:cNvSpPr>
            <a:spLocks noGrp="1"/>
          </p:cNvSpPr>
          <p:nvPr>
            <p:ph type="sldNum" sz="quarter" idx="12"/>
          </p:nvPr>
        </p:nvSpPr>
        <p:spPr/>
        <p:txBody>
          <a:bodyPr/>
          <a:lstStyle/>
          <a:p>
            <a:pPr>
              <a:defRPr/>
            </a:pPr>
            <a:fld id="{8DCF276D-816D-4588-AD41-72DEC5C95EB8}"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98581" y="1275292"/>
            <a:ext cx="4399403" cy="3606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056999" y="1275292"/>
            <a:ext cx="4401059" cy="3606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pPr>
              <a:defRPr/>
            </a:pPr>
            <a:fld id="{8ED3F32D-8B07-44EE-BD87-9FB33BE41674}" type="datetime1">
              <a:rPr lang="en-US" smtClean="0"/>
              <a:pPr>
                <a:defRPr/>
              </a:pPr>
              <a:t>1/31/2018</a:t>
            </a:fld>
            <a:endParaRPr lang="en-US" dirty="0"/>
          </a:p>
        </p:txBody>
      </p:sp>
      <p:sp>
        <p:nvSpPr>
          <p:cNvPr id="6" name="Footer Placeholder 5"/>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7" name="Slide Number Placeholder 6"/>
          <p:cNvSpPr>
            <a:spLocks noGrp="1"/>
          </p:cNvSpPr>
          <p:nvPr>
            <p:ph type="sldNum" sz="quarter" idx="12"/>
          </p:nvPr>
        </p:nvSpPr>
        <p:spPr/>
        <p:txBody>
          <a:bodyPr/>
          <a:lstStyle/>
          <a:p>
            <a:pPr>
              <a:defRPr/>
            </a:pPr>
            <a:fld id="{2304C929-0936-4BF6-88F0-A25F80984056}"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44" y="245143"/>
            <a:ext cx="8586788" cy="1020233"/>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77045" y="1370230"/>
            <a:ext cx="4215543" cy="5710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7045" y="1941278"/>
            <a:ext cx="4215543" cy="35268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846636" y="1370230"/>
            <a:ext cx="4217199" cy="57104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6636" y="1941278"/>
            <a:ext cx="4217199" cy="35268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pPr>
              <a:defRPr/>
            </a:pPr>
            <a:fld id="{C18F5EE6-8825-42CF-B257-45B182640321}" type="datetime1">
              <a:rPr lang="en-US" smtClean="0"/>
              <a:pPr>
                <a:defRPr/>
              </a:pPr>
              <a:t>1/31/2018</a:t>
            </a:fld>
            <a:endParaRPr lang="en-US" dirty="0"/>
          </a:p>
        </p:txBody>
      </p:sp>
      <p:sp>
        <p:nvSpPr>
          <p:cNvPr id="8" name="Footer Placeholder 7"/>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9" name="Slide Number Placeholder 8"/>
          <p:cNvSpPr>
            <a:spLocks noGrp="1"/>
          </p:cNvSpPr>
          <p:nvPr>
            <p:ph type="sldNum" sz="quarter" idx="12"/>
          </p:nvPr>
        </p:nvSpPr>
        <p:spPr/>
        <p:txBody>
          <a:bodyPr/>
          <a:lstStyle/>
          <a:p>
            <a:pPr>
              <a:defRPr/>
            </a:pPr>
            <a:fld id="{58102DD4-4B2A-454F-90DE-09AE9001FE8C}"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pPr>
              <a:defRPr/>
            </a:pPr>
            <a:fld id="{52D9E8DF-025F-443F-B2E2-C8207ACC0BAD}" type="datetime1">
              <a:rPr lang="en-US" smtClean="0"/>
              <a:pPr>
                <a:defRPr/>
              </a:pPr>
              <a:t>1/31/2018</a:t>
            </a:fld>
            <a:endParaRPr lang="en-US" dirty="0"/>
          </a:p>
        </p:txBody>
      </p:sp>
      <p:sp>
        <p:nvSpPr>
          <p:cNvPr id="4" name="Footer Placeholder 3"/>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5" name="Slide Number Placeholder 4"/>
          <p:cNvSpPr>
            <a:spLocks noGrp="1"/>
          </p:cNvSpPr>
          <p:nvPr>
            <p:ph type="sldNum" sz="quarter" idx="12"/>
          </p:nvPr>
        </p:nvSpPr>
        <p:spPr/>
        <p:txBody>
          <a:bodyPr/>
          <a:lstStyle/>
          <a:p>
            <a:pPr>
              <a:defRPr/>
            </a:pPr>
            <a:fld id="{FEBFF2FD-0ED0-40D6-8539-6398FB8B2B8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C7B654-8FAD-477A-BBC6-A0CEDE87762C}" type="datetime1">
              <a:rPr lang="en-US" smtClean="0"/>
              <a:pPr>
                <a:defRPr/>
              </a:pPr>
              <a:t>1/31/2018</a:t>
            </a:fld>
            <a:endParaRPr lang="en-US" dirty="0"/>
          </a:p>
        </p:txBody>
      </p:sp>
      <p:sp>
        <p:nvSpPr>
          <p:cNvPr id="3" name="Footer Placeholder 2"/>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4" name="Slide Number Placeholder 3"/>
          <p:cNvSpPr>
            <a:spLocks noGrp="1"/>
          </p:cNvSpPr>
          <p:nvPr>
            <p:ph type="sldNum" sz="quarter" idx="12"/>
          </p:nvPr>
        </p:nvSpPr>
        <p:spPr/>
        <p:txBody>
          <a:bodyPr/>
          <a:lstStyle/>
          <a:p>
            <a:pPr>
              <a:defRPr/>
            </a:pPr>
            <a:fld id="{5AA49BE9-1978-4138-908E-7DF5987DBC76}"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044" y="243723"/>
            <a:ext cx="3138882" cy="1037237"/>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730217" y="243726"/>
            <a:ext cx="5333614" cy="52244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77044" y="1280960"/>
            <a:ext cx="3138882" cy="41872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E856ACE-A2EE-43E2-8463-8F120D97F5FE}" type="datetime1">
              <a:rPr lang="en-US" smtClean="0"/>
              <a:pPr>
                <a:defRPr/>
              </a:pPr>
              <a:t>1/31/2018</a:t>
            </a:fld>
            <a:endParaRPr lang="en-US" dirty="0"/>
          </a:p>
        </p:txBody>
      </p:sp>
      <p:sp>
        <p:nvSpPr>
          <p:cNvPr id="6" name="Footer Placeholder 5"/>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7" name="Slide Number Placeholder 6"/>
          <p:cNvSpPr>
            <a:spLocks noGrp="1"/>
          </p:cNvSpPr>
          <p:nvPr>
            <p:ph type="sldNum" sz="quarter" idx="12"/>
          </p:nvPr>
        </p:nvSpPr>
        <p:spPr/>
        <p:txBody>
          <a:bodyPr/>
          <a:lstStyle/>
          <a:p>
            <a:pPr>
              <a:defRPr/>
            </a:pPr>
            <a:fld id="{EAB06245-FAF4-4FE6-9518-83F510A66393}"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70078" y="4284980"/>
            <a:ext cx="5724525" cy="505866"/>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870078" y="546958"/>
            <a:ext cx="5724525" cy="36728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870078" y="4790846"/>
            <a:ext cx="5724525" cy="7184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D10E1E3-9586-4DFB-B1AC-AB5114D7EC5E}" type="datetime1">
              <a:rPr lang="en-US" smtClean="0"/>
              <a:pPr>
                <a:defRPr/>
              </a:pPr>
              <a:t>1/31/2018</a:t>
            </a:fld>
            <a:endParaRPr lang="en-US" dirty="0"/>
          </a:p>
        </p:txBody>
      </p:sp>
      <p:sp>
        <p:nvSpPr>
          <p:cNvPr id="6" name="Footer Placeholder 5"/>
          <p:cNvSpPr>
            <a:spLocks noGrp="1"/>
          </p:cNvSpPr>
          <p:nvPr>
            <p:ph type="ftr" sz="quarter" idx="11"/>
          </p:nvPr>
        </p:nvSpPr>
        <p:spPr/>
        <p:txBody>
          <a:bodyPr/>
          <a:lstStyle/>
          <a:p>
            <a:pPr>
              <a:defRPr/>
            </a:pPr>
            <a:r>
              <a:rPr lang="en-IN" smtClean="0"/>
              <a:t>Fastech Constructions Pvt Ltd. (www.fastech.co.in) </a:t>
            </a:r>
            <a:endParaRPr lang="en-US" dirty="0"/>
          </a:p>
        </p:txBody>
      </p:sp>
      <p:sp>
        <p:nvSpPr>
          <p:cNvPr id="7" name="Slide Number Placeholder 6"/>
          <p:cNvSpPr>
            <a:spLocks noGrp="1"/>
          </p:cNvSpPr>
          <p:nvPr>
            <p:ph type="sldNum" sz="quarter" idx="12"/>
          </p:nvPr>
        </p:nvSpPr>
        <p:spPr/>
        <p:txBody>
          <a:bodyPr/>
          <a:lstStyle/>
          <a:p>
            <a:pPr>
              <a:defRPr/>
            </a:pPr>
            <a:fld id="{D94B4DDB-2AC7-4171-9F84-68A034EBBE50}"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44" y="245143"/>
            <a:ext cx="8586788" cy="102023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77044" y="1428330"/>
            <a:ext cx="8586788" cy="40398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77044" y="5673631"/>
            <a:ext cx="2226204" cy="32590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3670FFC-9703-4FA3-AA79-7BE9293D97EE}" type="datetime1">
              <a:rPr lang="en-US" smtClean="0"/>
              <a:pPr>
                <a:defRPr/>
              </a:pPr>
              <a:t>1/31/2018</a:t>
            </a:fld>
            <a:endParaRPr lang="en-US" dirty="0"/>
          </a:p>
        </p:txBody>
      </p:sp>
      <p:sp>
        <p:nvSpPr>
          <p:cNvPr id="5" name="Footer Placeholder 4"/>
          <p:cNvSpPr>
            <a:spLocks noGrp="1"/>
          </p:cNvSpPr>
          <p:nvPr>
            <p:ph type="ftr" sz="quarter" idx="3"/>
          </p:nvPr>
        </p:nvSpPr>
        <p:spPr>
          <a:xfrm>
            <a:off x="3259799" y="5673631"/>
            <a:ext cx="3021277" cy="32590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IN" smtClean="0"/>
              <a:t>Fastech Constructions Pvt Ltd. (www.fastech.co.in) </a:t>
            </a:r>
            <a:endParaRPr lang="en-US" dirty="0"/>
          </a:p>
        </p:txBody>
      </p:sp>
      <p:sp>
        <p:nvSpPr>
          <p:cNvPr id="6" name="Slide Number Placeholder 5"/>
          <p:cNvSpPr>
            <a:spLocks noGrp="1"/>
          </p:cNvSpPr>
          <p:nvPr>
            <p:ph type="sldNum" sz="quarter" idx="4"/>
          </p:nvPr>
        </p:nvSpPr>
        <p:spPr>
          <a:xfrm>
            <a:off x="6837627" y="5673631"/>
            <a:ext cx="2226204" cy="32590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ADD9DB-EFD2-4812-B166-B6285EA97CA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www.fastech.co.i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fastech.co.in/"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www.fastech.co.i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astech.co.in/" TargetMode="Externa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fastech.co.in/" TargetMode="External"/><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2.pn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fastech.co.in/"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fastech.co.i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fastech.co.i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www.fastech.co.in/"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astech.co.in/"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hyperlink" Target="http://www.fastech.co.i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jpeg"/><Relationship Id="rId7" Type="http://schemas.openxmlformats.org/officeDocument/2006/relationships/hyperlink" Target="http://www.fastech.co.in/" TargetMode="External"/><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jpeg"/><Relationship Id="rId2" Type="http://schemas.openxmlformats.org/officeDocument/2006/relationships/hyperlink" Target="http://www.fastech.co.in/" TargetMode="Externa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www.fastech.co.in/" TargetMode="Externa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fastech.co.in/" TargetMode="Externa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www.fastech.co.i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fastech.co.in/" TargetMode="External"/><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2.png"/><Relationship Id="rId4" Type="http://schemas.openxmlformats.org/officeDocument/2006/relationships/hyperlink" Target="http://www.fastech.co.i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hyperlink" Target="http://www.fastech.co.in/" TargetMode="Externa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hyperlink" Target="http://www.fastech.co.i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hyperlink" Target="http://www.fastech.co.i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www.fastech.co.i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hyperlink" Target="http://www.fastech.co.i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fastech.co.in/"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hyperlink" Target="http://www.fastech.co.in/" TargetMode="External"/><Relationship Id="rId7" Type="http://schemas.openxmlformats.org/officeDocument/2006/relationships/image" Target="../media/image2.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hyperlink" Target="http://www.fastech.co.in/" TargetMode="External"/><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fastech.co.in/"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8.jpe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fastech.co.in/"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hyperlink" Target="http://www.fastech.co.in/" TargetMode="External"/><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fastech.co.i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2.jpeg"/><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hyperlink" Target="http://www.fastech.co.i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hyperlink" Target="http://www.fastech.co.i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hyperlink" Target="http://www.fastech.co.i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9.jpeg"/><Relationship Id="rId4" Type="http://schemas.openxmlformats.org/officeDocument/2006/relationships/hyperlink" Target="http://www.fastech.co.i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fastech.co.i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info@fastech.co.in" TargetMode="External"/><Relationship Id="rId4" Type="http://schemas.openxmlformats.org/officeDocument/2006/relationships/hyperlink" Target="http://www.fastech.co.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fastech.co.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fastech.co.in/"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hyperlink" Target="http://www.fastech.co.in/" TargetMode="External"/><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646237" y="698500"/>
            <a:ext cx="5715000" cy="4876800"/>
          </a:xfrm>
          <a:prstGeom prst="rect">
            <a:avLst/>
          </a:prstGeom>
          <a:noFill/>
          <a:ln w="9525">
            <a:noFill/>
            <a:miter lim="800000"/>
            <a:headEnd/>
            <a:tailEnd/>
          </a:ln>
        </p:spPr>
      </p:pic>
      <p:sp>
        <p:nvSpPr>
          <p:cNvPr id="7170" name="Title 2"/>
          <p:cNvSpPr>
            <a:spLocks noGrp="1"/>
          </p:cNvSpPr>
          <p:nvPr>
            <p:ph type="title"/>
          </p:nvPr>
        </p:nvSpPr>
        <p:spPr>
          <a:xfrm>
            <a:off x="-106363" y="272335"/>
            <a:ext cx="8839200" cy="4353261"/>
          </a:xfrm>
        </p:spPr>
        <p:txBody>
          <a:bodyPr>
            <a:normAutofit fontScale="90000"/>
          </a:bodyPr>
          <a:lstStyle/>
          <a:p>
            <a:pPr algn="ctr">
              <a:defRPr/>
            </a:pPr>
            <a:r>
              <a:rPr lang="en-US" sz="4800" dirty="0" smtClean="0">
                <a:solidFill>
                  <a:schemeClr val="bg1"/>
                </a:solidFill>
                <a:latin typeface="Book Antiqua" pitchFamily="18" charset="0"/>
              </a:rPr>
              <a:t/>
            </a:r>
            <a:br>
              <a:rPr lang="en-US" sz="4800" dirty="0" smtClean="0">
                <a:solidFill>
                  <a:schemeClr val="bg1"/>
                </a:solidFill>
                <a:latin typeface="Book Antiqua" pitchFamily="18" charset="0"/>
              </a:rPr>
            </a:br>
            <a:r>
              <a:rPr lang="en-US" sz="4800" dirty="0" smtClean="0">
                <a:solidFill>
                  <a:schemeClr val="bg1"/>
                </a:solidFill>
                <a:latin typeface="Book Antiqua" pitchFamily="18" charset="0"/>
              </a:rPr>
              <a:t> </a:t>
            </a:r>
            <a:r>
              <a:rPr lang="en-US" sz="3100" dirty="0" smtClean="0">
                <a:latin typeface="Engravers MT" pitchFamily="18" charset="0"/>
              </a:rPr>
              <a:t/>
            </a:r>
            <a:br>
              <a:rPr lang="en-US" sz="3100" dirty="0" smtClean="0">
                <a:latin typeface="Engravers MT" pitchFamily="18" charset="0"/>
              </a:rPr>
            </a:br>
            <a:r>
              <a:rPr lang="en-US" sz="3100" dirty="0" smtClean="0">
                <a:latin typeface="Engravers MT" pitchFamily="18" charset="0"/>
              </a:rPr>
              <a:t>      </a:t>
            </a:r>
            <a:r>
              <a:rPr lang="en-US" sz="3600" b="1" dirty="0" err="1" smtClean="0">
                <a:solidFill>
                  <a:schemeClr val="tx2">
                    <a:lumMod val="75000"/>
                  </a:schemeClr>
                </a:solidFill>
                <a:latin typeface="Engravers MT" pitchFamily="18" charset="0"/>
              </a:rPr>
              <a:t>Fastech</a:t>
            </a:r>
            <a:r>
              <a:rPr lang="en-US" sz="3600" b="1" dirty="0" smtClean="0">
                <a:solidFill>
                  <a:schemeClr val="tx2">
                    <a:lumMod val="75000"/>
                  </a:schemeClr>
                </a:solidFill>
                <a:latin typeface="Engravers MT" pitchFamily="18" charset="0"/>
              </a:rPr>
              <a:t> Projects </a:t>
            </a:r>
            <a:r>
              <a:rPr lang="en-US" sz="3600" b="1" dirty="0" err="1" smtClean="0">
                <a:solidFill>
                  <a:schemeClr val="tx2">
                    <a:lumMod val="75000"/>
                  </a:schemeClr>
                </a:solidFill>
                <a:latin typeface="Engravers MT" pitchFamily="18" charset="0"/>
              </a:rPr>
              <a:t>pvt</a:t>
            </a:r>
            <a:r>
              <a:rPr lang="en-US" sz="3600" b="1" dirty="0" smtClean="0">
                <a:solidFill>
                  <a:schemeClr val="tx2">
                    <a:lumMod val="75000"/>
                  </a:schemeClr>
                </a:solidFill>
                <a:latin typeface="Engravers MT" pitchFamily="18" charset="0"/>
              </a:rPr>
              <a:t> ltd</a:t>
            </a:r>
            <a:r>
              <a:rPr lang="en-US" sz="2700" dirty="0" smtClean="0">
                <a:latin typeface="Engravers MT" pitchFamily="18" charset="0"/>
              </a:rPr>
              <a:t/>
            </a:r>
            <a:br>
              <a:rPr lang="en-US" sz="2700" dirty="0" smtClean="0">
                <a:latin typeface="Engravers MT" pitchFamily="18" charset="0"/>
              </a:rPr>
            </a:br>
            <a:r>
              <a:rPr lang="en-US" sz="2200" i="1" dirty="0" smtClean="0">
                <a:latin typeface="Engravers MT" pitchFamily="18" charset="0"/>
              </a:rPr>
              <a:t/>
            </a:r>
            <a:br>
              <a:rPr lang="en-US" sz="2200" i="1" dirty="0" smtClean="0">
                <a:latin typeface="Engravers MT" pitchFamily="18" charset="0"/>
              </a:rPr>
            </a:br>
            <a:r>
              <a:rPr lang="en-US" sz="2200" b="1" i="1" dirty="0" smtClean="0">
                <a:latin typeface="Book Antiqua" pitchFamily="18" charset="0"/>
              </a:rPr>
              <a:t> </a:t>
            </a:r>
            <a:r>
              <a:rPr lang="en-US" sz="1800" dirty="0" smtClean="0">
                <a:latin typeface="Engravers MT" pitchFamily="18" charset="0"/>
              </a:rPr>
              <a:t/>
            </a:r>
            <a:br>
              <a:rPr lang="en-US" sz="1800" dirty="0" smtClean="0">
                <a:latin typeface="Engravers MT" pitchFamily="18" charset="0"/>
              </a:rPr>
            </a:br>
            <a:r>
              <a:rPr lang="en-US" sz="1800" dirty="0" smtClean="0">
                <a:latin typeface="Engravers MT" pitchFamily="18" charset="0"/>
              </a:rPr>
              <a:t>          </a:t>
            </a:r>
            <a:r>
              <a:rPr lang="en-US" sz="2700" dirty="0" smtClean="0">
                <a:latin typeface="Engravers MT" pitchFamily="18" charset="0"/>
              </a:rPr>
              <a:t>Corporate Profile</a:t>
            </a:r>
            <a:r>
              <a:rPr lang="en-US" sz="4100" dirty="0" smtClean="0">
                <a:solidFill>
                  <a:schemeClr val="bg1"/>
                </a:solidFill>
                <a:latin typeface="Engravers MT" pitchFamily="18" charset="0"/>
              </a:rPr>
              <a:t/>
            </a:r>
            <a:br>
              <a:rPr lang="en-US" sz="4100" dirty="0" smtClean="0">
                <a:solidFill>
                  <a:schemeClr val="bg1"/>
                </a:solidFill>
                <a:latin typeface="Engravers MT" pitchFamily="18" charset="0"/>
              </a:rPr>
            </a:br>
            <a:r>
              <a:rPr lang="en-US" sz="4100" dirty="0" smtClean="0">
                <a:solidFill>
                  <a:schemeClr val="bg1"/>
                </a:solidFill>
                <a:latin typeface="Engravers MT" pitchFamily="18" charset="0"/>
              </a:rPr>
              <a:t>	           </a:t>
            </a:r>
            <a:r>
              <a:rPr lang="en-US" sz="1200" dirty="0" smtClean="0">
                <a:solidFill>
                  <a:srgbClr val="FFFF00"/>
                </a:solidFill>
                <a:latin typeface="Engravers MT" pitchFamily="18" charset="0"/>
              </a:rPr>
              <a:t/>
            </a:r>
            <a:br>
              <a:rPr lang="en-US" sz="1200" dirty="0" smtClean="0">
                <a:solidFill>
                  <a:srgbClr val="FFFF00"/>
                </a:solidFill>
                <a:latin typeface="Engravers MT" pitchFamily="18" charset="0"/>
              </a:rPr>
            </a:br>
            <a:endParaRPr lang="en-US" sz="1600" dirty="0" smtClean="0">
              <a:solidFill>
                <a:schemeClr val="bg1"/>
              </a:solidFill>
              <a:latin typeface="Engravers MT" pitchFamily="18" charset="0"/>
            </a:endParaRPr>
          </a:p>
        </p:txBody>
      </p:sp>
      <p:sp>
        <p:nvSpPr>
          <p:cNvPr id="7" name="Slide Number Placeholder 6"/>
          <p:cNvSpPr>
            <a:spLocks noGrp="1"/>
          </p:cNvSpPr>
          <p:nvPr>
            <p:ph type="sldNum" sz="quarter" idx="12"/>
          </p:nvPr>
        </p:nvSpPr>
        <p:spPr/>
        <p:txBody>
          <a:bodyPr/>
          <a:lstStyle/>
          <a:p>
            <a:pPr>
              <a:defRPr/>
            </a:pPr>
            <a:fld id="{FEBFF2FD-0ED0-40D6-8539-6398FB8B2B8E}" type="slidenum">
              <a:rPr lang="en-US" smtClean="0"/>
              <a:pPr>
                <a:defRPr/>
              </a:pPr>
              <a:t>1</a:t>
            </a:fld>
            <a:endParaRPr lang="en-US" dirty="0"/>
          </a:p>
        </p:txBody>
      </p:sp>
      <p:sp>
        <p:nvSpPr>
          <p:cNvPr id="5" name="TextBox 4"/>
          <p:cNvSpPr txBox="1"/>
          <p:nvPr/>
        </p:nvSpPr>
        <p:spPr>
          <a:xfrm>
            <a:off x="0" y="4813300"/>
            <a:ext cx="9540875" cy="415436"/>
          </a:xfrm>
          <a:prstGeom prst="rect">
            <a:avLst/>
          </a:prstGeom>
          <a:noFill/>
          <a:effectLst>
            <a:reflection blurRad="6350" stA="50000" endA="300" endPos="90000" dir="5400000" sy="-100000" algn="bl" rotWithShape="0"/>
          </a:effectLst>
        </p:spPr>
        <p:txBody>
          <a:bodyPr wrap="square" lIns="91379" tIns="45689" rIns="91379" bIns="45689">
            <a:spAutoFit/>
          </a:bodyPr>
          <a:lstStyle/>
          <a:p>
            <a:pPr algn="ctr" fontAlgn="auto">
              <a:spcBef>
                <a:spcPts val="0"/>
              </a:spcBef>
              <a:spcAft>
                <a:spcPts val="0"/>
              </a:spcAft>
              <a:defRPr/>
            </a:pPr>
            <a:r>
              <a:rPr lang="en-US" sz="2000" b="1" dirty="0" smtClean="0">
                <a:latin typeface="Book Antiqua" pitchFamily="18" charset="0"/>
                <a:hlinkClick r:id="rId4"/>
              </a:rPr>
              <a:t>                                                             </a:t>
            </a:r>
            <a:r>
              <a:rPr lang="en-US" b="1" dirty="0" smtClean="0">
                <a:latin typeface="Book Antiqua" pitchFamily="18" charset="0"/>
              </a:rPr>
              <a:t>  </a:t>
            </a:r>
            <a:r>
              <a:rPr lang="en-US" sz="2000" dirty="0" smtClean="0">
                <a:latin typeface="Book Antiqua" pitchFamily="18" charset="0"/>
              </a:rPr>
              <a:t>  </a:t>
            </a:r>
            <a:endParaRPr lang="en-US" sz="2000" dirty="0">
              <a:latin typeface="Book Antiqua" pitchFamily="18" charset="0"/>
            </a:endParaRPr>
          </a:p>
        </p:txBody>
      </p:sp>
      <p:pic>
        <p:nvPicPr>
          <p:cNvPr id="1027" name="Picture 3"/>
          <p:cNvPicPr>
            <a:picLocks noChangeAspect="1" noChangeArrowheads="1"/>
          </p:cNvPicPr>
          <p:nvPr/>
        </p:nvPicPr>
        <p:blipFill>
          <a:blip r:embed="rId5" cstate="print"/>
          <a:srcRect/>
          <a:stretch>
            <a:fillRect/>
          </a:stretch>
        </p:blipFill>
        <p:spPr bwMode="auto">
          <a:xfrm>
            <a:off x="8656637" y="241301"/>
            <a:ext cx="566923" cy="562785"/>
          </a:xfrm>
          <a:prstGeom prst="rect">
            <a:avLst/>
          </a:prstGeom>
          <a:noFill/>
          <a:ln w="9525">
            <a:noFill/>
            <a:miter lim="800000"/>
            <a:headEnd/>
            <a:tailEnd/>
          </a:ln>
        </p:spPr>
      </p:pic>
      <p:sp>
        <p:nvSpPr>
          <p:cNvPr id="9"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9218" name="Title 4"/>
          <p:cNvSpPr>
            <a:spLocks noGrp="1"/>
          </p:cNvSpPr>
          <p:nvPr>
            <p:ph type="title"/>
          </p:nvPr>
        </p:nvSpPr>
        <p:spPr>
          <a:xfrm>
            <a:off x="122237" y="-63500"/>
            <a:ext cx="5791200" cy="457200"/>
          </a:xfrm>
        </p:spPr>
        <p:txBody>
          <a:bodyPr>
            <a:normAutofit/>
          </a:bodyPr>
          <a:lstStyle/>
          <a:p>
            <a:pPr algn="l" eaLnBrk="1" hangingPunct="1"/>
            <a:r>
              <a:rPr lang="en-US" sz="2400" b="1" u="sng" dirty="0" smtClean="0">
                <a:solidFill>
                  <a:schemeClr val="accent1"/>
                </a:solidFill>
                <a:latin typeface="Book Antiqua" pitchFamily="18" charset="0"/>
              </a:rPr>
              <a:t>Completed Projects :-</a:t>
            </a:r>
          </a:p>
        </p:txBody>
      </p:sp>
      <p:sp>
        <p:nvSpPr>
          <p:cNvPr id="8" name="Slide Number Placeholder 7"/>
          <p:cNvSpPr>
            <a:spLocks noGrp="1"/>
          </p:cNvSpPr>
          <p:nvPr>
            <p:ph type="sldNum" sz="quarter" idx="12"/>
          </p:nvPr>
        </p:nvSpPr>
        <p:spPr/>
        <p:txBody>
          <a:bodyPr/>
          <a:lstStyle/>
          <a:p>
            <a:pPr>
              <a:defRPr/>
            </a:pPr>
            <a:fld id="{BE8CF63A-665E-481A-8F0E-217935420945}" type="slidenum">
              <a:rPr lang="en-US" smtClean="0"/>
              <a:pPr>
                <a:defRPr/>
              </a:pPr>
              <a:t>10</a:t>
            </a:fld>
            <a:endParaRPr lang="en-US" dirty="0"/>
          </a:p>
        </p:txBody>
      </p:sp>
      <p:sp>
        <p:nvSpPr>
          <p:cNvPr id="6" name="Rectangle 5"/>
          <p:cNvSpPr/>
          <p:nvPr/>
        </p:nvSpPr>
        <p:spPr>
          <a:xfrm>
            <a:off x="122237" y="285607"/>
            <a:ext cx="9144000" cy="5663048"/>
          </a:xfrm>
          <a:prstGeom prst="rect">
            <a:avLst/>
          </a:prstGeom>
        </p:spPr>
        <p:txBody>
          <a:bodyPr wrap="square" lIns="91400" tIns="45700" rIns="91400" bIns="45700" anchor="ctr">
            <a:spAutoFit/>
          </a:bodyPr>
          <a:lstStyle/>
          <a:p>
            <a:pPr marL="514350" indent="-514350">
              <a:buAutoNum type="arabicPeriod"/>
            </a:pPr>
            <a:r>
              <a:rPr lang="en-IN" sz="2000" b="1" dirty="0" smtClean="0">
                <a:effectLst>
                  <a:outerShdw blurRad="38100" dist="38100" dir="2700000" algn="tl">
                    <a:srgbClr val="000000">
                      <a:alpha val="43137"/>
                    </a:srgbClr>
                  </a:outerShdw>
                </a:effectLst>
                <a:latin typeface="Book Antiqua" pitchFamily="18" charset="0"/>
              </a:rPr>
              <a:t>The Hyde Park, Sector – 78, </a:t>
            </a:r>
            <a:r>
              <a:rPr lang="en-IN" sz="2000" b="1" dirty="0" err="1" smtClean="0">
                <a:effectLst>
                  <a:outerShdw blurRad="38100" dist="38100" dir="2700000" algn="tl">
                    <a:srgbClr val="000000">
                      <a:alpha val="43137"/>
                    </a:srgbClr>
                  </a:outerShdw>
                </a:effectLst>
                <a:latin typeface="Book Antiqua" pitchFamily="18" charset="0"/>
              </a:rPr>
              <a:t>Noida</a:t>
            </a:r>
            <a:r>
              <a:rPr lang="en-IN" sz="2000" b="1" dirty="0" smtClean="0">
                <a:effectLst>
                  <a:outerShdw blurRad="38100" dist="38100" dir="2700000" algn="tl">
                    <a:srgbClr val="000000">
                      <a:alpha val="43137"/>
                    </a:srgbClr>
                  </a:outerShdw>
                </a:effectLst>
                <a:latin typeface="Book Antiqua" pitchFamily="18" charset="0"/>
              </a:rPr>
              <a:t> (Phase-I)</a:t>
            </a:r>
          </a:p>
          <a:p>
            <a:pPr marL="514350" indent="-514350" algn="just"/>
            <a:r>
              <a:rPr lang="en-IN" sz="1600" dirty="0" smtClean="0">
                <a:latin typeface="Book Antiqua" pitchFamily="18" charset="0"/>
              </a:rPr>
              <a:t>          </a:t>
            </a:r>
            <a:r>
              <a:rPr lang="en-IN" sz="1400" dirty="0" smtClean="0">
                <a:latin typeface="Book Antiqua" pitchFamily="18" charset="0"/>
              </a:rPr>
              <a:t>Construction &amp; development of 1096 multi-storeyed flats  comprising of 4 bed rooms, 3 bed rooms and 2 bed rooms flats, having 07 towers of Double basement, G+21 </a:t>
            </a:r>
            <a:r>
              <a:rPr lang="en-IN" sz="1400" dirty="0" err="1" smtClean="0">
                <a:latin typeface="Book Antiqua" pitchFamily="18" charset="0"/>
              </a:rPr>
              <a:t>storeyed</a:t>
            </a:r>
            <a:r>
              <a:rPr lang="en-IN" sz="1400" dirty="0" smtClean="0">
                <a:latin typeface="Book Antiqua" pitchFamily="18" charset="0"/>
              </a:rPr>
              <a:t> including  Civil work, Finishing work, Internal water supply and plumbing work, Internal Electrification work, Lift work, Fire Fighting work, External Electrification work, External Storm water, drainage, water supply work, Road, Pathways, Landscaping, Street light, Power back-up, Boundary wall, Solar system, Club, Shopping mall, Swimming pool etc.  </a:t>
            </a:r>
            <a:endParaRPr lang="en-IN" sz="1600" dirty="0" smtClean="0">
              <a:latin typeface="Book Antiqua" pitchFamily="18" charset="0"/>
            </a:endParaRPr>
          </a:p>
          <a:p>
            <a:pPr marL="514350" indent="-514350" algn="just"/>
            <a:r>
              <a:rPr lang="en-IN" sz="1400" b="1" dirty="0" smtClean="0">
                <a:effectLst>
                  <a:outerShdw blurRad="38100" dist="38100" dir="2700000" algn="tl">
                    <a:srgbClr val="000000">
                      <a:alpha val="43137"/>
                    </a:srgbClr>
                  </a:outerShdw>
                </a:effectLst>
                <a:latin typeface="Book Antiqua" pitchFamily="18" charset="0"/>
              </a:rPr>
              <a:t>            Client   :  M/S. IITL-NIMBUS THE HYDE PARK NOIDA, DELHI</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Area   :  23  </a:t>
            </a:r>
            <a:r>
              <a:rPr lang="en-IN" sz="1400" b="1" dirty="0" err="1" smtClean="0">
                <a:effectLst>
                  <a:outerShdw blurRad="38100" dist="38100" dir="2700000" algn="tl">
                    <a:srgbClr val="000000">
                      <a:alpha val="43137"/>
                    </a:srgbClr>
                  </a:outerShdw>
                </a:effectLst>
                <a:latin typeface="Book Antiqua" pitchFamily="18" charset="0"/>
              </a:rPr>
              <a:t>lacs</a:t>
            </a:r>
            <a:r>
              <a:rPr lang="en-IN" sz="1400" b="1" dirty="0" smtClean="0">
                <a:effectLst>
                  <a:outerShdw blurRad="38100" dist="38100" dir="2700000" algn="tl">
                    <a:srgbClr val="000000">
                      <a:alpha val="43137"/>
                    </a:srgbClr>
                  </a:outerShdw>
                </a:effectLst>
                <a:latin typeface="Book Antiqua" pitchFamily="18" charset="0"/>
              </a:rPr>
              <a:t> square feet approx.</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Value  :  Rs. 225 </a:t>
            </a:r>
            <a:r>
              <a:rPr lang="en-IN" sz="1400" b="1" dirty="0" err="1" smtClean="0">
                <a:effectLst>
                  <a:outerShdw blurRad="38100" dist="38100" dir="2700000" algn="tl">
                    <a:srgbClr val="000000">
                      <a:alpha val="43137"/>
                    </a:srgbClr>
                  </a:outerShdw>
                </a:effectLst>
                <a:latin typeface="Book Antiqua" pitchFamily="18" charset="0"/>
              </a:rPr>
              <a:t>crore</a:t>
            </a:r>
            <a:r>
              <a:rPr lang="en-IN" sz="1400" b="1" dirty="0" smtClean="0">
                <a:effectLst>
                  <a:outerShdw blurRad="38100" dist="38100" dir="2700000" algn="tl">
                    <a:srgbClr val="000000">
                      <a:alpha val="43137"/>
                    </a:srgbClr>
                  </a:outerShdw>
                </a:effectLst>
                <a:latin typeface="Book Antiqua" pitchFamily="18" charset="0"/>
              </a:rPr>
              <a:t> approx. </a:t>
            </a:r>
          </a:p>
          <a:p>
            <a:pPr marL="514350" indent="-514350" algn="just"/>
            <a:r>
              <a:rPr lang="en-US" sz="1400" b="1" dirty="0" smtClean="0">
                <a:effectLst>
                  <a:outerShdw blurRad="38100" dist="38100" dir="2700000" algn="tl">
                    <a:srgbClr val="000000">
                      <a:alpha val="43137"/>
                    </a:srgbClr>
                  </a:outerShdw>
                </a:effectLst>
                <a:latin typeface="Book Antiqua" pitchFamily="18" charset="0"/>
              </a:rPr>
              <a:t>             </a:t>
            </a:r>
            <a:r>
              <a:rPr lang="en-US" sz="1400" b="1" dirty="0" err="1" smtClean="0">
                <a:effectLst>
                  <a:outerShdw blurRad="38100" dist="38100" dir="2700000" algn="tl">
                    <a:srgbClr val="000000">
                      <a:alpha val="43137"/>
                    </a:srgbClr>
                  </a:outerShdw>
                </a:effectLst>
                <a:latin typeface="Book Antiqua" pitchFamily="18" charset="0"/>
              </a:rPr>
              <a:t>Achievent</a:t>
            </a:r>
            <a:r>
              <a:rPr lang="en-US" sz="1400" b="1" dirty="0" smtClean="0">
                <a:effectLst>
                  <a:outerShdw blurRad="38100" dist="38100" dir="2700000" algn="tl">
                    <a:srgbClr val="000000">
                      <a:alpha val="43137"/>
                    </a:srgbClr>
                  </a:outerShdw>
                </a:effectLst>
                <a:latin typeface="Book Antiqua" pitchFamily="18" charset="0"/>
              </a:rPr>
              <a:t> : Already more than 600 flats handed over successfully directly to the Customer</a:t>
            </a:r>
          </a:p>
          <a:p>
            <a:pPr marL="514350" indent="-514350" algn="just"/>
            <a:endParaRPr lang="en-IN" sz="1400" b="1" dirty="0" smtClean="0">
              <a:effectLst>
                <a:outerShdw blurRad="38100" dist="38100" dir="2700000" algn="tl">
                  <a:srgbClr val="000000">
                    <a:alpha val="43137"/>
                  </a:srgbClr>
                </a:outerShdw>
              </a:effectLst>
              <a:latin typeface="Book Antiqua" pitchFamily="18" charset="0"/>
            </a:endParaRPr>
          </a:p>
          <a:p>
            <a:pPr marL="514350" indent="-514350">
              <a:buAutoNum type="arabicPeriod" startAt="2"/>
            </a:pPr>
            <a:r>
              <a:rPr lang="en-IN" sz="2000" b="1" dirty="0" smtClean="0">
                <a:effectLst>
                  <a:outerShdw blurRad="38100" dist="38100" dir="2700000" algn="tl">
                    <a:srgbClr val="000000">
                      <a:alpha val="43137"/>
                    </a:srgbClr>
                  </a:outerShdw>
                </a:effectLst>
                <a:latin typeface="Book Antiqua" pitchFamily="18" charset="0"/>
              </a:rPr>
              <a:t>The Golden Palm,  Sector – 168, </a:t>
            </a:r>
            <a:r>
              <a:rPr lang="en-IN" sz="2000" b="1" dirty="0" err="1" smtClean="0">
                <a:effectLst>
                  <a:outerShdw blurRad="38100" dist="38100" dir="2700000" algn="tl">
                    <a:srgbClr val="000000">
                      <a:alpha val="43137"/>
                    </a:srgbClr>
                  </a:outerShdw>
                </a:effectLst>
                <a:latin typeface="Book Antiqua" pitchFamily="18" charset="0"/>
              </a:rPr>
              <a:t>Noida</a:t>
            </a:r>
            <a:endParaRPr lang="en-IN" sz="2000" b="1" dirty="0" smtClean="0">
              <a:effectLst>
                <a:outerShdw blurRad="38100" dist="38100" dir="2700000" algn="tl">
                  <a:srgbClr val="000000">
                    <a:alpha val="43137"/>
                  </a:srgbClr>
                </a:outerShdw>
              </a:effectLst>
              <a:latin typeface="Book Antiqua" pitchFamily="18" charset="0"/>
            </a:endParaRPr>
          </a:p>
          <a:p>
            <a:pPr marL="514350" indent="-514350" algn="just"/>
            <a:r>
              <a:rPr lang="en-IN" sz="1600" dirty="0" smtClean="0">
                <a:latin typeface="Book Antiqua" pitchFamily="18" charset="0"/>
              </a:rPr>
              <a:t>          </a:t>
            </a:r>
            <a:r>
              <a:rPr lang="en-IN" sz="1400" dirty="0" smtClean="0">
                <a:latin typeface="Book Antiqua" pitchFamily="18" charset="0"/>
              </a:rPr>
              <a:t>Construction  &amp; development of 480 multi-storeyed flats  comprising of Four bed rooms, Three bed rooms and Two bed rooms flats, having 5 towers of Double basement, G+22 </a:t>
            </a:r>
            <a:r>
              <a:rPr lang="en-IN" sz="1400" dirty="0" err="1" smtClean="0">
                <a:latin typeface="Book Antiqua" pitchFamily="18" charset="0"/>
              </a:rPr>
              <a:t>storeyed</a:t>
            </a:r>
            <a:r>
              <a:rPr lang="en-IN" sz="1400" dirty="0" smtClean="0">
                <a:latin typeface="Book Antiqua" pitchFamily="18" charset="0"/>
              </a:rPr>
              <a:t> including  Civil work, Finishing work, Internal water supply and plumbing work, Internal Electrification work, Lift work, Fire Fighting work, External Electrification work, External Storm water, drainage, water supply work, Road, Pathways, Landscaping, Street light, Power back-up, Boundary wall, Solar system, Club, Shopping mall, Swimming pool etc</a:t>
            </a:r>
            <a:r>
              <a:rPr lang="en-IN" sz="1600" dirty="0" smtClean="0">
                <a:latin typeface="Book Antiqua" pitchFamily="18" charset="0"/>
              </a:rPr>
              <a:t>.</a:t>
            </a:r>
          </a:p>
          <a:p>
            <a:pPr marL="514350" indent="-514350" algn="just"/>
            <a:r>
              <a:rPr lang="en-IN" sz="1600" dirty="0" smtClean="0">
                <a:latin typeface="Book Antiqua" pitchFamily="18" charset="0"/>
              </a:rPr>
              <a:t>           </a:t>
            </a:r>
            <a:r>
              <a:rPr lang="en-IN" sz="1400" b="1" dirty="0" smtClean="0">
                <a:effectLst>
                  <a:outerShdw blurRad="38100" dist="38100" dir="2700000" algn="tl">
                    <a:srgbClr val="000000">
                      <a:alpha val="43137"/>
                    </a:srgbClr>
                  </a:outerShdw>
                </a:effectLst>
                <a:latin typeface="Book Antiqua" pitchFamily="18" charset="0"/>
              </a:rPr>
              <a:t>Client   :  M/S. CAPITAL INFRA PROJECTS PVT. LTD</a:t>
            </a:r>
            <a:r>
              <a:rPr lang="en-IN" sz="1600" dirty="0" smtClean="0">
                <a:latin typeface="Book Antiqua" pitchFamily="18" charset="0"/>
              </a:rPr>
              <a:t>. </a:t>
            </a:r>
          </a:p>
          <a:p>
            <a:pPr marL="514350" indent="-514350" algn="just"/>
            <a:r>
              <a:rPr lang="en-IN" sz="1600" dirty="0" smtClean="0">
                <a:latin typeface="Book Antiqua" pitchFamily="18" charset="0"/>
              </a:rPr>
              <a:t>           </a:t>
            </a:r>
            <a:r>
              <a:rPr lang="en-IN" sz="1600" b="1" dirty="0" smtClean="0">
                <a:effectLst>
                  <a:outerShdw blurRad="38100" dist="38100" dir="2700000" algn="tl">
                    <a:srgbClr val="000000">
                      <a:alpha val="43137"/>
                    </a:srgbClr>
                  </a:outerShdw>
                </a:effectLst>
                <a:latin typeface="Book Antiqua" pitchFamily="18" charset="0"/>
              </a:rPr>
              <a:t>Area    :  12.50 </a:t>
            </a:r>
            <a:r>
              <a:rPr lang="en-IN" sz="1600" b="1" dirty="0" err="1" smtClean="0">
                <a:effectLst>
                  <a:outerShdw blurRad="38100" dist="38100" dir="2700000" algn="tl">
                    <a:srgbClr val="000000">
                      <a:alpha val="43137"/>
                    </a:srgbClr>
                  </a:outerShdw>
                </a:effectLst>
                <a:latin typeface="Book Antiqua" pitchFamily="18" charset="0"/>
              </a:rPr>
              <a:t>lac</a:t>
            </a:r>
            <a:r>
              <a:rPr lang="en-IN" sz="1600" b="1" dirty="0" smtClean="0">
                <a:effectLst>
                  <a:outerShdw blurRad="38100" dist="38100" dir="2700000" algn="tl">
                    <a:srgbClr val="000000">
                      <a:alpha val="43137"/>
                    </a:srgbClr>
                  </a:outerShdw>
                </a:effectLst>
                <a:latin typeface="Book Antiqua" pitchFamily="18" charset="0"/>
              </a:rPr>
              <a:t> square feet approx.</a:t>
            </a:r>
          </a:p>
          <a:p>
            <a:pPr marL="514350" indent="-514350" algn="just"/>
            <a:r>
              <a:rPr lang="en-IN" sz="1600" b="1" dirty="0" smtClean="0">
                <a:effectLst>
                  <a:outerShdw blurRad="38100" dist="38100" dir="2700000" algn="tl">
                    <a:srgbClr val="000000">
                      <a:alpha val="43137"/>
                    </a:srgbClr>
                  </a:outerShdw>
                </a:effectLst>
                <a:latin typeface="Book Antiqua" pitchFamily="18" charset="0"/>
              </a:rPr>
              <a:t>           Value  : 125 </a:t>
            </a:r>
            <a:r>
              <a:rPr lang="en-IN" sz="1600" b="1" dirty="0" err="1" smtClean="0">
                <a:effectLst>
                  <a:outerShdw blurRad="38100" dist="38100" dir="2700000" algn="tl">
                    <a:srgbClr val="000000">
                      <a:alpha val="43137"/>
                    </a:srgbClr>
                  </a:outerShdw>
                </a:effectLst>
                <a:latin typeface="Book Antiqua" pitchFamily="18" charset="0"/>
              </a:rPr>
              <a:t>crore</a:t>
            </a:r>
            <a:r>
              <a:rPr lang="en-IN" sz="1600" b="1" dirty="0" smtClean="0">
                <a:effectLst>
                  <a:outerShdw blurRad="38100" dist="38100" dir="2700000" algn="tl">
                    <a:srgbClr val="000000">
                      <a:alpha val="43137"/>
                    </a:srgbClr>
                  </a:outerShdw>
                </a:effectLst>
                <a:latin typeface="Book Antiqua" pitchFamily="18" charset="0"/>
              </a:rPr>
              <a:t> approx.  </a:t>
            </a:r>
          </a:p>
          <a:p>
            <a:pPr marL="514350" indent="-514350" algn="just"/>
            <a:r>
              <a:rPr lang="en-US" sz="1400" b="1" dirty="0" smtClean="0">
                <a:effectLst>
                  <a:outerShdw blurRad="38100" dist="38100" dir="2700000" algn="tl">
                    <a:srgbClr val="000000">
                      <a:alpha val="43137"/>
                    </a:srgbClr>
                  </a:outerShdw>
                </a:effectLst>
                <a:latin typeface="Book Antiqua" pitchFamily="18" charset="0"/>
              </a:rPr>
              <a:t>            </a:t>
            </a:r>
            <a:r>
              <a:rPr lang="en-US" sz="1400" b="1" dirty="0" err="1" smtClean="0">
                <a:effectLst>
                  <a:outerShdw blurRad="38100" dist="38100" dir="2700000" algn="tl">
                    <a:srgbClr val="000000">
                      <a:alpha val="43137"/>
                    </a:srgbClr>
                  </a:outerShdw>
                </a:effectLst>
                <a:latin typeface="Book Antiqua" pitchFamily="18" charset="0"/>
              </a:rPr>
              <a:t>Achievent</a:t>
            </a:r>
            <a:r>
              <a:rPr lang="en-US" sz="1400" b="1" dirty="0" smtClean="0">
                <a:effectLst>
                  <a:outerShdw blurRad="38100" dist="38100" dir="2700000" algn="tl">
                    <a:srgbClr val="000000">
                      <a:alpha val="43137"/>
                    </a:srgbClr>
                  </a:outerShdw>
                </a:effectLst>
                <a:latin typeface="Book Antiqua" pitchFamily="18" charset="0"/>
              </a:rPr>
              <a:t> : Already more than 200 flats handed over successfully directly to the Customer</a:t>
            </a:r>
            <a:endParaRPr lang="en-IN" sz="1400" b="1" dirty="0" smtClean="0">
              <a:effectLst>
                <a:outerShdw blurRad="38100" dist="38100" dir="2700000" algn="tl">
                  <a:srgbClr val="000000">
                    <a:alpha val="43137"/>
                  </a:srgbClr>
                </a:outerShdw>
              </a:effectLst>
              <a:latin typeface="Book Antiqua" pitchFamily="18" charset="0"/>
            </a:endParaRPr>
          </a:p>
          <a:p>
            <a:pPr marL="514350" indent="-514350" algn="just"/>
            <a:endParaRPr lang="en-IN" sz="1600" b="1" dirty="0" smtClean="0">
              <a:effectLst>
                <a:outerShdw blurRad="38100" dist="38100" dir="2700000" algn="tl">
                  <a:srgbClr val="000000">
                    <a:alpha val="43137"/>
                  </a:srgbClr>
                </a:outerShdw>
              </a:effectLst>
              <a:latin typeface="Book Antiqua" pitchFamily="18" charset="0"/>
            </a:endParaRPr>
          </a:p>
        </p:txBody>
      </p:sp>
      <p:pic>
        <p:nvPicPr>
          <p:cNvPr id="10" name="Picture 3"/>
          <p:cNvPicPr>
            <a:picLocks noChangeAspect="1" noChangeArrowheads="1"/>
          </p:cNvPicPr>
          <p:nvPr/>
        </p:nvPicPr>
        <p:blipFill>
          <a:blip r:embed="rId4" cstate="print"/>
          <a:srcRect/>
          <a:stretch>
            <a:fillRect/>
          </a:stretch>
        </p:blipFill>
        <p:spPr bwMode="auto">
          <a:xfrm>
            <a:off x="8809037" y="135715"/>
            <a:ext cx="566923" cy="562785"/>
          </a:xfrm>
          <a:prstGeom prst="rect">
            <a:avLst/>
          </a:prstGeom>
          <a:noFill/>
          <a:ln w="9525">
            <a:noFill/>
            <a:miter lim="800000"/>
            <a:headEnd/>
            <a:tailEnd/>
          </a:ln>
        </p:spPr>
      </p:pic>
      <p:sp>
        <p:nvSpPr>
          <p:cNvPr id="11" name="Footer Placeholder 4"/>
          <p:cNvSpPr>
            <a:spLocks noGrp="1"/>
          </p:cNvSpPr>
          <p:nvPr>
            <p:ph type="ftr" sz="quarter" idx="11"/>
          </p:nvPr>
        </p:nvSpPr>
        <p:spPr>
          <a:xfrm>
            <a:off x="2255837" y="5726712"/>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BE8CF63A-665E-481A-8F0E-217935420945}" type="slidenum">
              <a:rPr lang="en-US" smtClean="0"/>
              <a:pPr>
                <a:defRPr/>
              </a:pPr>
              <a:t>11</a:t>
            </a:fld>
            <a:endParaRPr lang="en-US" dirty="0"/>
          </a:p>
        </p:txBody>
      </p:sp>
      <p:sp>
        <p:nvSpPr>
          <p:cNvPr id="6" name="Rectangle 5"/>
          <p:cNvSpPr/>
          <p:nvPr/>
        </p:nvSpPr>
        <p:spPr>
          <a:xfrm>
            <a:off x="122237" y="387073"/>
            <a:ext cx="8763000" cy="5416827"/>
          </a:xfrm>
          <a:prstGeom prst="rect">
            <a:avLst/>
          </a:prstGeom>
        </p:spPr>
        <p:txBody>
          <a:bodyPr wrap="square" lIns="91400" tIns="45700" rIns="91400" bIns="45700" anchor="ctr">
            <a:spAutoFit/>
          </a:bodyPr>
          <a:lstStyle/>
          <a:p>
            <a:pPr marL="514350" indent="-514350"/>
            <a:r>
              <a:rPr lang="en-IN" sz="2000" b="1" dirty="0" smtClean="0">
                <a:effectLst>
                  <a:outerShdw blurRad="38100" dist="38100" dir="2700000" algn="tl">
                    <a:srgbClr val="000000">
                      <a:alpha val="43137"/>
                    </a:srgbClr>
                  </a:outerShdw>
                </a:effectLst>
                <a:latin typeface="Book Antiqua" pitchFamily="18" charset="0"/>
              </a:rPr>
              <a:t>6.     The Origins, </a:t>
            </a:r>
            <a:r>
              <a:rPr lang="en-IN" sz="2000" b="1" dirty="0" err="1" smtClean="0">
                <a:effectLst>
                  <a:outerShdw blurRad="38100" dist="38100" dir="2700000" algn="tl">
                    <a:srgbClr val="000000">
                      <a:alpha val="43137"/>
                    </a:srgbClr>
                  </a:outerShdw>
                </a:effectLst>
                <a:latin typeface="Book Antiqua" pitchFamily="18" charset="0"/>
              </a:rPr>
              <a:t>Suncity</a:t>
            </a:r>
            <a:r>
              <a:rPr lang="en-IN" sz="2000" b="1" dirty="0" smtClean="0">
                <a:effectLst>
                  <a:outerShdw blurRad="38100" dist="38100" dir="2700000" algn="tl">
                    <a:srgbClr val="000000">
                      <a:alpha val="43137"/>
                    </a:srgbClr>
                  </a:outerShdw>
                </a:effectLst>
                <a:latin typeface="Book Antiqua" pitchFamily="18" charset="0"/>
              </a:rPr>
              <a:t> Township, </a:t>
            </a:r>
            <a:r>
              <a:rPr lang="en-IN" sz="2000" b="1" dirty="0" err="1" smtClean="0">
                <a:effectLst>
                  <a:outerShdw blurRad="38100" dist="38100" dir="2700000" algn="tl">
                    <a:srgbClr val="000000">
                      <a:alpha val="43137"/>
                    </a:srgbClr>
                  </a:outerShdw>
                </a:effectLst>
                <a:latin typeface="Book Antiqua" pitchFamily="18" charset="0"/>
              </a:rPr>
              <a:t>Jaipur</a:t>
            </a:r>
            <a:r>
              <a:rPr lang="en-IN" sz="2000" b="1" dirty="0" smtClean="0">
                <a:effectLst>
                  <a:outerShdw blurRad="38100" dist="38100" dir="2700000" algn="tl">
                    <a:srgbClr val="000000">
                      <a:alpha val="43137"/>
                    </a:srgbClr>
                  </a:outerShdw>
                </a:effectLst>
                <a:latin typeface="Book Antiqua" pitchFamily="18" charset="0"/>
              </a:rPr>
              <a:t>, Rajasthan </a:t>
            </a:r>
          </a:p>
          <a:p>
            <a:pPr marL="514350" indent="-514350" algn="just"/>
            <a:r>
              <a:rPr lang="en-IN" sz="1400" dirty="0" smtClean="0">
                <a:latin typeface="Book Antiqua" pitchFamily="18" charset="0"/>
              </a:rPr>
              <a:t>           Construction and development  of  153 multi-storeyed flats  comprising of Three bed rooms, Two bed rooms, having 4 towers of STILT, G+9 </a:t>
            </a:r>
            <a:r>
              <a:rPr lang="en-IN" sz="1400" dirty="0" err="1" smtClean="0">
                <a:latin typeface="Book Antiqua" pitchFamily="18" charset="0"/>
              </a:rPr>
              <a:t>storeyed</a:t>
            </a:r>
            <a:r>
              <a:rPr lang="en-IN" sz="1400" dirty="0" smtClean="0">
                <a:latin typeface="Book Antiqua" pitchFamily="18" charset="0"/>
              </a:rPr>
              <a:t> including  Civil work, Finishing work, Internal water supply and plumbing work, Internal Electrification work, Lift work, Fire Fighting work, External Electrification work, External Storm water, drainage, water supply work, Road, Pathways, Landscaping, Street light, Power back-up, Boundary wall, Solar system, Club, Shops etc. This is turnkey project</a:t>
            </a:r>
          </a:p>
          <a:p>
            <a:pPr marL="514350" indent="-514350" algn="just"/>
            <a:r>
              <a:rPr lang="en-IN" sz="1600" dirty="0" smtClean="0">
                <a:latin typeface="Book Antiqua" pitchFamily="18" charset="0"/>
              </a:rPr>
              <a:t>           </a:t>
            </a:r>
            <a:r>
              <a:rPr lang="en-IN" sz="1400" b="1" dirty="0" smtClean="0">
                <a:effectLst>
                  <a:outerShdw blurRad="38100" dist="38100" dir="2700000" algn="tl">
                    <a:srgbClr val="000000">
                      <a:alpha val="43137"/>
                    </a:srgbClr>
                  </a:outerShdw>
                </a:effectLst>
                <a:latin typeface="Book Antiqua" pitchFamily="18" charset="0"/>
              </a:rPr>
              <a:t>Client   :  M/S. ORIGIN BUILDWELL PVT LTD.</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Area :    2.25 </a:t>
            </a:r>
            <a:r>
              <a:rPr lang="en-IN" sz="1400" b="1" dirty="0" err="1" smtClean="0">
                <a:effectLst>
                  <a:outerShdw blurRad="38100" dist="38100" dir="2700000" algn="tl">
                    <a:srgbClr val="000000">
                      <a:alpha val="43137"/>
                    </a:srgbClr>
                  </a:outerShdw>
                </a:effectLst>
                <a:latin typeface="Book Antiqua" pitchFamily="18" charset="0"/>
              </a:rPr>
              <a:t>lac</a:t>
            </a:r>
            <a:r>
              <a:rPr lang="en-IN" sz="1400" b="1" dirty="0" smtClean="0">
                <a:effectLst>
                  <a:outerShdw blurRad="38100" dist="38100" dir="2700000" algn="tl">
                    <a:srgbClr val="000000">
                      <a:alpha val="43137"/>
                    </a:srgbClr>
                  </a:outerShdw>
                </a:effectLst>
                <a:latin typeface="Book Antiqua" pitchFamily="18" charset="0"/>
              </a:rPr>
              <a:t> square feet.</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Value  :  Rs. 15 </a:t>
            </a:r>
            <a:r>
              <a:rPr lang="en-IN" sz="1400" b="1" dirty="0" err="1" smtClean="0">
                <a:effectLst>
                  <a:outerShdw blurRad="38100" dist="38100" dir="2700000" algn="tl">
                    <a:srgbClr val="000000">
                      <a:alpha val="43137"/>
                    </a:srgbClr>
                  </a:outerShdw>
                </a:effectLst>
                <a:latin typeface="Book Antiqua" pitchFamily="18" charset="0"/>
              </a:rPr>
              <a:t>crore</a:t>
            </a:r>
            <a:r>
              <a:rPr lang="en-IN" sz="1400" b="1" dirty="0" smtClean="0">
                <a:effectLst>
                  <a:outerShdw blurRad="38100" dist="38100" dir="2700000" algn="tl">
                    <a:srgbClr val="000000">
                      <a:alpha val="43137"/>
                    </a:srgbClr>
                  </a:outerShdw>
                </a:effectLst>
                <a:latin typeface="Book Antiqua" pitchFamily="18" charset="0"/>
              </a:rPr>
              <a:t> approx.</a:t>
            </a:r>
          </a:p>
          <a:p>
            <a:pPr marL="514350" indent="-514350" algn="just"/>
            <a:r>
              <a:rPr lang="en-US" sz="1400" b="1" dirty="0" smtClean="0">
                <a:effectLst>
                  <a:outerShdw blurRad="38100" dist="38100" dir="2700000" algn="tl">
                    <a:srgbClr val="000000">
                      <a:alpha val="43137"/>
                    </a:srgbClr>
                  </a:outerShdw>
                </a:effectLst>
                <a:latin typeface="Book Antiqua" pitchFamily="18" charset="0"/>
              </a:rPr>
              <a:t>            </a:t>
            </a:r>
            <a:r>
              <a:rPr lang="en-US" sz="1400" b="1" dirty="0" err="1" smtClean="0">
                <a:effectLst>
                  <a:outerShdw blurRad="38100" dist="38100" dir="2700000" algn="tl">
                    <a:srgbClr val="000000">
                      <a:alpha val="43137"/>
                    </a:srgbClr>
                  </a:outerShdw>
                </a:effectLst>
                <a:latin typeface="Book Antiqua" pitchFamily="18" charset="0"/>
              </a:rPr>
              <a:t>Acheivement</a:t>
            </a:r>
            <a:r>
              <a:rPr lang="en-US" sz="1400" b="1" dirty="0" smtClean="0">
                <a:effectLst>
                  <a:outerShdw blurRad="38100" dist="38100" dir="2700000" algn="tl">
                    <a:srgbClr val="000000">
                      <a:alpha val="43137"/>
                    </a:srgbClr>
                  </a:outerShdw>
                </a:effectLst>
                <a:latin typeface="Book Antiqua" pitchFamily="18" charset="0"/>
              </a:rPr>
              <a:t> :  All 153 flats has successfully handed over to the client.</a:t>
            </a:r>
          </a:p>
          <a:p>
            <a:pPr marL="514350" indent="-514350" algn="just"/>
            <a:endParaRPr lang="en-US" sz="1400" b="1" dirty="0" smtClean="0">
              <a:effectLst>
                <a:outerShdw blurRad="38100" dist="38100" dir="2700000" algn="tl">
                  <a:srgbClr val="000000">
                    <a:alpha val="43137"/>
                  </a:srgbClr>
                </a:outerShdw>
              </a:effectLst>
              <a:latin typeface="Book Antiqua" pitchFamily="18" charset="0"/>
            </a:endParaRPr>
          </a:p>
          <a:p>
            <a:pPr marL="514350" indent="-514350"/>
            <a:r>
              <a:rPr lang="en-IN" sz="2000" b="1" dirty="0" smtClean="0">
                <a:effectLst>
                  <a:outerShdw blurRad="38100" dist="38100" dir="2700000" algn="tl">
                    <a:srgbClr val="000000">
                      <a:alpha val="43137"/>
                    </a:srgbClr>
                  </a:outerShdw>
                </a:effectLst>
                <a:latin typeface="Book Antiqua" pitchFamily="18" charset="0"/>
              </a:rPr>
              <a:t>4.   Express park view- I,  Sect.–Chi-</a:t>
            </a:r>
            <a:r>
              <a:rPr lang="en-IN" sz="2000" b="1" dirty="0" err="1" smtClean="0">
                <a:effectLst>
                  <a:outerShdw blurRad="38100" dist="38100" dir="2700000" algn="tl">
                    <a:srgbClr val="000000">
                      <a:alpha val="43137"/>
                    </a:srgbClr>
                  </a:outerShdw>
                </a:effectLst>
                <a:latin typeface="Book Antiqua" pitchFamily="18" charset="0"/>
              </a:rPr>
              <a:t>V,Greater</a:t>
            </a:r>
            <a:r>
              <a:rPr lang="en-IN" sz="2000" b="1" dirty="0" smtClean="0">
                <a:effectLst>
                  <a:outerShdw blurRad="38100" dist="38100" dir="2700000" algn="tl">
                    <a:srgbClr val="000000">
                      <a:alpha val="43137"/>
                    </a:srgbClr>
                  </a:outerShdw>
                </a:effectLst>
                <a:latin typeface="Book Antiqua" pitchFamily="18" charset="0"/>
              </a:rPr>
              <a:t>  </a:t>
            </a:r>
            <a:r>
              <a:rPr lang="en-IN" sz="2000" b="1" dirty="0" err="1" smtClean="0">
                <a:effectLst>
                  <a:outerShdw blurRad="38100" dist="38100" dir="2700000" algn="tl">
                    <a:srgbClr val="000000">
                      <a:alpha val="43137"/>
                    </a:srgbClr>
                  </a:outerShdw>
                </a:effectLst>
                <a:latin typeface="Book Antiqua" pitchFamily="18" charset="0"/>
              </a:rPr>
              <a:t>Noida</a:t>
            </a:r>
            <a:endParaRPr lang="en-IN" sz="2000" b="1" dirty="0" smtClean="0">
              <a:effectLst>
                <a:outerShdw blurRad="38100" dist="38100" dir="2700000" algn="tl">
                  <a:srgbClr val="000000">
                    <a:alpha val="43137"/>
                  </a:srgbClr>
                </a:outerShdw>
              </a:effectLst>
              <a:latin typeface="Book Antiqua" pitchFamily="18" charset="0"/>
            </a:endParaRPr>
          </a:p>
          <a:p>
            <a:pPr marL="514350" indent="-514350" algn="just"/>
            <a:r>
              <a:rPr lang="en-IN" sz="1600" dirty="0" smtClean="0">
                <a:latin typeface="Book Antiqua" pitchFamily="18" charset="0"/>
              </a:rPr>
              <a:t>           </a:t>
            </a:r>
            <a:r>
              <a:rPr lang="en-IN" sz="1400" dirty="0" smtClean="0">
                <a:latin typeface="Book Antiqua" pitchFamily="18" charset="0"/>
              </a:rPr>
              <a:t>Finishing and development  of  334 multi-storeyed flats  comprising of Three bed rooms, Two bed rooms  and one bed room flats, having 4 towers of single basement, G+17 </a:t>
            </a:r>
            <a:r>
              <a:rPr lang="en-IN" sz="1400" dirty="0" err="1" smtClean="0">
                <a:latin typeface="Book Antiqua" pitchFamily="18" charset="0"/>
              </a:rPr>
              <a:t>storeyed</a:t>
            </a:r>
            <a:r>
              <a:rPr lang="en-IN" sz="1400" dirty="0" smtClean="0">
                <a:latin typeface="Book Antiqua" pitchFamily="18" charset="0"/>
              </a:rPr>
              <a:t> including  Civil work, Finishing work, Internal water supply and plumbing work, Internal Electrification work, Lift work, Fire Fighting work, External Electrification work, External Storm water, drainage, water supply work, Road, Pathways, Landscaping, Street light, Power back-up, Boundary wall, Solar system, Club, Shops, Swimming pool etc. </a:t>
            </a:r>
            <a:endParaRPr lang="en-IN" sz="1600" dirty="0" smtClean="0">
              <a:latin typeface="Book Antiqua" pitchFamily="18" charset="0"/>
            </a:endParaRPr>
          </a:p>
          <a:p>
            <a:pPr marL="514350" indent="-514350" algn="just"/>
            <a:r>
              <a:rPr lang="en-IN" sz="1600" dirty="0" smtClean="0">
                <a:latin typeface="Book Antiqua" pitchFamily="18" charset="0"/>
              </a:rPr>
              <a:t>           </a:t>
            </a:r>
            <a:r>
              <a:rPr lang="en-IN" sz="1600" b="1" dirty="0" smtClean="0">
                <a:effectLst>
                  <a:outerShdw blurRad="38100" dist="38100" dir="2700000" algn="tl">
                    <a:srgbClr val="000000">
                      <a:alpha val="43137"/>
                    </a:srgbClr>
                  </a:outerShdw>
                </a:effectLst>
                <a:latin typeface="Book Antiqua" pitchFamily="18" charset="0"/>
              </a:rPr>
              <a:t>Client   :  M/S. IITL PROJECTS LIMITED &amp; NIMBUS PROJECTS LIMITED</a:t>
            </a:r>
          </a:p>
          <a:p>
            <a:pPr marL="514350" indent="-514350" algn="just"/>
            <a:r>
              <a:rPr lang="en-IN" sz="1600" b="1" dirty="0" smtClean="0">
                <a:effectLst>
                  <a:outerShdw blurRad="38100" dist="38100" dir="2700000" algn="tl">
                    <a:srgbClr val="000000">
                      <a:alpha val="43137"/>
                    </a:srgbClr>
                  </a:outerShdw>
                </a:effectLst>
                <a:latin typeface="Book Antiqua" pitchFamily="18" charset="0"/>
              </a:rPr>
              <a:t>             Area :    3.35 </a:t>
            </a:r>
            <a:r>
              <a:rPr lang="en-IN" sz="1600" b="1" dirty="0" err="1" smtClean="0">
                <a:effectLst>
                  <a:outerShdw blurRad="38100" dist="38100" dir="2700000" algn="tl">
                    <a:srgbClr val="000000">
                      <a:alpha val="43137"/>
                    </a:srgbClr>
                  </a:outerShdw>
                </a:effectLst>
                <a:latin typeface="Book Antiqua" pitchFamily="18" charset="0"/>
              </a:rPr>
              <a:t>lacs</a:t>
            </a:r>
            <a:r>
              <a:rPr lang="en-IN" sz="1600" b="1" dirty="0" smtClean="0">
                <a:effectLst>
                  <a:outerShdw blurRad="38100" dist="38100" dir="2700000" algn="tl">
                    <a:srgbClr val="000000">
                      <a:alpha val="43137"/>
                    </a:srgbClr>
                  </a:outerShdw>
                </a:effectLst>
                <a:latin typeface="Book Antiqua" pitchFamily="18" charset="0"/>
              </a:rPr>
              <a:t> </a:t>
            </a:r>
            <a:r>
              <a:rPr lang="en-IN" sz="1600" b="1" dirty="0" err="1" smtClean="0">
                <a:effectLst>
                  <a:outerShdw blurRad="38100" dist="38100" dir="2700000" algn="tl">
                    <a:srgbClr val="000000">
                      <a:alpha val="43137"/>
                    </a:srgbClr>
                  </a:outerShdw>
                </a:effectLst>
                <a:latin typeface="Book Antiqua" pitchFamily="18" charset="0"/>
              </a:rPr>
              <a:t>sq.feet</a:t>
            </a:r>
            <a:endParaRPr lang="en-IN" sz="1600" b="1" dirty="0" smtClean="0">
              <a:effectLst>
                <a:outerShdw blurRad="38100" dist="38100" dir="2700000" algn="tl">
                  <a:srgbClr val="000000">
                    <a:alpha val="43137"/>
                  </a:srgbClr>
                </a:outerShdw>
              </a:effectLst>
              <a:latin typeface="Book Antiqua" pitchFamily="18" charset="0"/>
            </a:endParaRPr>
          </a:p>
          <a:p>
            <a:pPr marL="514350" indent="-514350" algn="just"/>
            <a:r>
              <a:rPr lang="en-IN" sz="1600" b="1" dirty="0" smtClean="0">
                <a:effectLst>
                  <a:outerShdw blurRad="38100" dist="38100" dir="2700000" algn="tl">
                    <a:srgbClr val="000000">
                      <a:alpha val="43137"/>
                    </a:srgbClr>
                  </a:outerShdw>
                </a:effectLst>
                <a:latin typeface="Book Antiqua" pitchFamily="18" charset="0"/>
              </a:rPr>
              <a:t>             Value  :  Rs. 25 </a:t>
            </a:r>
            <a:r>
              <a:rPr lang="en-IN" sz="1600" b="1" dirty="0" err="1" smtClean="0">
                <a:effectLst>
                  <a:outerShdw blurRad="38100" dist="38100" dir="2700000" algn="tl">
                    <a:srgbClr val="000000">
                      <a:alpha val="43137"/>
                    </a:srgbClr>
                  </a:outerShdw>
                </a:effectLst>
                <a:latin typeface="Book Antiqua" pitchFamily="18" charset="0"/>
              </a:rPr>
              <a:t>crore</a:t>
            </a:r>
            <a:r>
              <a:rPr lang="en-IN" sz="1600" b="1" dirty="0" smtClean="0">
                <a:effectLst>
                  <a:outerShdw blurRad="38100" dist="38100" dir="2700000" algn="tl">
                    <a:srgbClr val="000000">
                      <a:alpha val="43137"/>
                    </a:srgbClr>
                  </a:outerShdw>
                </a:effectLst>
                <a:latin typeface="Book Antiqua" pitchFamily="18" charset="0"/>
              </a:rPr>
              <a:t> approx.</a:t>
            </a:r>
          </a:p>
          <a:p>
            <a:pPr marL="514350" indent="-514350" algn="just"/>
            <a:r>
              <a:rPr lang="en-US" sz="1600" b="1" dirty="0" smtClean="0">
                <a:effectLst>
                  <a:outerShdw blurRad="38100" dist="38100" dir="2700000" algn="tl">
                    <a:srgbClr val="000000">
                      <a:alpha val="43137"/>
                    </a:srgbClr>
                  </a:outerShdw>
                </a:effectLst>
                <a:latin typeface="Book Antiqua" pitchFamily="18" charset="0"/>
              </a:rPr>
              <a:t>             Achievement : All 334 flats successfully handed over directly to the Customers.</a:t>
            </a:r>
            <a:r>
              <a:rPr lang="en-IN" sz="1600" dirty="0" smtClean="0">
                <a:latin typeface="Book Antiqua" pitchFamily="18" charset="0"/>
              </a:rPr>
              <a:t>            </a:t>
            </a:r>
          </a:p>
        </p:txBody>
      </p:sp>
      <p:pic>
        <p:nvPicPr>
          <p:cNvPr id="10"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
        <p:nvSpPr>
          <p:cNvPr id="7" name="Footer Placeholder 4"/>
          <p:cNvSpPr>
            <a:spLocks noGrp="1"/>
          </p:cNvSpPr>
          <p:nvPr>
            <p:ph type="ftr" sz="quarter" idx="11"/>
          </p:nvPr>
        </p:nvSpPr>
        <p:spPr>
          <a:xfrm>
            <a:off x="2255837" y="5726712"/>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
        <p:nvSpPr>
          <p:cNvPr id="9" name="Title 4"/>
          <p:cNvSpPr>
            <a:spLocks noGrp="1"/>
          </p:cNvSpPr>
          <p:nvPr>
            <p:ph type="title"/>
          </p:nvPr>
        </p:nvSpPr>
        <p:spPr>
          <a:xfrm>
            <a:off x="122237" y="12700"/>
            <a:ext cx="5791200" cy="457200"/>
          </a:xfrm>
        </p:spPr>
        <p:txBody>
          <a:bodyPr>
            <a:normAutofit/>
          </a:bodyPr>
          <a:lstStyle/>
          <a:p>
            <a:pPr algn="l" eaLnBrk="1" hangingPunct="1"/>
            <a:r>
              <a:rPr lang="en-US" sz="2400" b="1" u="sng" dirty="0" smtClean="0">
                <a:solidFill>
                  <a:schemeClr val="accent1"/>
                </a:solidFill>
                <a:latin typeface="Book Antiqua" pitchFamily="18" charset="0"/>
              </a:rPr>
              <a:t>Completed Projects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3030538" y="1333500"/>
            <a:ext cx="3479800" cy="3454400"/>
          </a:xfrm>
          <a:prstGeom prst="rect">
            <a:avLst/>
          </a:prstGeom>
          <a:noFill/>
          <a:ln w="9525">
            <a:noFill/>
            <a:miter lim="800000"/>
            <a:headEnd/>
            <a:tailEnd/>
          </a:ln>
        </p:spPr>
      </p:pic>
      <p:sp>
        <p:nvSpPr>
          <p:cNvPr id="3" name="Content Placeholder 2"/>
          <p:cNvSpPr>
            <a:spLocks noGrp="1"/>
          </p:cNvSpPr>
          <p:nvPr>
            <p:ph idx="1"/>
          </p:nvPr>
        </p:nvSpPr>
        <p:spPr>
          <a:xfrm>
            <a:off x="350837" y="469900"/>
            <a:ext cx="8686800" cy="4998272"/>
          </a:xfrm>
        </p:spPr>
        <p:txBody>
          <a:bodyPr>
            <a:normAutofit fontScale="92500" lnSpcReduction="10000"/>
          </a:bodyPr>
          <a:lstStyle/>
          <a:p>
            <a:pPr marL="498341" indent="-457200">
              <a:buNone/>
            </a:pPr>
            <a:endParaRPr lang="en-US" sz="2000" b="1" dirty="0" smtClean="0">
              <a:effectLst>
                <a:outerShdw blurRad="38100" dist="38100" dir="2700000" algn="tl">
                  <a:srgbClr val="000000">
                    <a:alpha val="43137"/>
                  </a:srgbClr>
                </a:outerShdw>
              </a:effectLst>
              <a:latin typeface="Book Antiqua" pitchFamily="18" charset="0"/>
            </a:endParaRPr>
          </a:p>
          <a:p>
            <a:pPr marL="498341" indent="-457200">
              <a:buNone/>
            </a:pPr>
            <a:r>
              <a:rPr lang="en-US" sz="2000" b="1" dirty="0" smtClean="0">
                <a:effectLst>
                  <a:outerShdw blurRad="38100" dist="38100" dir="2700000" algn="tl">
                    <a:srgbClr val="000000">
                      <a:alpha val="43137"/>
                    </a:srgbClr>
                  </a:outerShdw>
                </a:effectLst>
                <a:latin typeface="Book Antiqua" pitchFamily="18" charset="0"/>
              </a:rPr>
              <a:t>7</a:t>
            </a:r>
            <a:r>
              <a:rPr lang="en-US" sz="2000" b="1" dirty="0" smtClean="0">
                <a:latin typeface="Book Antiqua" pitchFamily="18" charset="0"/>
              </a:rPr>
              <a:t>.   “</a:t>
            </a:r>
            <a:r>
              <a:rPr lang="en-US" sz="2000" b="1" dirty="0" err="1" smtClean="0">
                <a:effectLst>
                  <a:outerShdw blurRad="38100" dist="38100" dir="2700000" algn="tl">
                    <a:srgbClr val="000000">
                      <a:alpha val="43137"/>
                    </a:srgbClr>
                  </a:outerShdw>
                </a:effectLst>
                <a:latin typeface="Book Antiqua" pitchFamily="18" charset="0"/>
              </a:rPr>
              <a:t>Parikrama</a:t>
            </a:r>
            <a:r>
              <a:rPr lang="en-US" sz="2000" b="1" dirty="0" smtClean="0">
                <a:effectLst>
                  <a:outerShdw blurRad="38100" dist="38100" dir="2700000" algn="tl">
                    <a:srgbClr val="000000">
                      <a:alpha val="43137"/>
                    </a:srgbClr>
                  </a:outerShdw>
                </a:effectLst>
                <a:latin typeface="Book Antiqua" pitchFamily="18" charset="0"/>
              </a:rPr>
              <a:t>”, Sector-20,  </a:t>
            </a:r>
            <a:r>
              <a:rPr lang="en-US" sz="2000" b="1" dirty="0" err="1" smtClean="0">
                <a:effectLst>
                  <a:outerShdw blurRad="38100" dist="38100" dir="2700000" algn="tl">
                    <a:srgbClr val="000000">
                      <a:alpha val="43137"/>
                    </a:srgbClr>
                  </a:outerShdw>
                </a:effectLst>
                <a:latin typeface="Book Antiqua" pitchFamily="18" charset="0"/>
              </a:rPr>
              <a:t>Panchkula</a:t>
            </a:r>
            <a:r>
              <a:rPr lang="en-US" sz="2000" b="1" dirty="0" smtClean="0">
                <a:effectLst>
                  <a:outerShdw blurRad="38100" dist="38100" dir="2700000" algn="tl">
                    <a:srgbClr val="000000">
                      <a:alpha val="43137"/>
                    </a:srgbClr>
                  </a:outerShdw>
                </a:effectLst>
                <a:latin typeface="Book Antiqua" pitchFamily="18" charset="0"/>
              </a:rPr>
              <a:t>, Haryana</a:t>
            </a:r>
          </a:p>
          <a:p>
            <a:pPr marL="498341" indent="-457200" algn="just">
              <a:buNone/>
            </a:pPr>
            <a:r>
              <a:rPr lang="en-US" sz="2000" b="1" dirty="0" smtClean="0">
                <a:effectLst>
                  <a:outerShdw blurRad="38100" dist="38100" dir="2700000" algn="tl">
                    <a:srgbClr val="000000">
                      <a:alpha val="43137"/>
                    </a:srgbClr>
                  </a:outerShdw>
                </a:effectLst>
                <a:latin typeface="Book Antiqua" pitchFamily="18" charset="0"/>
              </a:rPr>
              <a:t>	</a:t>
            </a:r>
            <a:r>
              <a:rPr lang="en-US" sz="1600" dirty="0" smtClean="0">
                <a:latin typeface="Book Antiqua" pitchFamily="18" charset="0"/>
              </a:rPr>
              <a:t>Complete finishing work of 369 multi-</a:t>
            </a:r>
            <a:r>
              <a:rPr lang="en-US" sz="1600" dirty="0" err="1" smtClean="0">
                <a:latin typeface="Book Antiqua" pitchFamily="18" charset="0"/>
              </a:rPr>
              <a:t>storeyed</a:t>
            </a:r>
            <a:r>
              <a:rPr lang="en-US" sz="1600" dirty="0" smtClean="0">
                <a:latin typeface="Book Antiqua" pitchFamily="18" charset="0"/>
              </a:rPr>
              <a:t> flats comprising of 3 bed rooms, 4 bed rooms, 5 bed rooms &amp; Pent Houses, having 8 towers, G+17/18 </a:t>
            </a:r>
            <a:r>
              <a:rPr lang="en-US" sz="1600" dirty="0" err="1" smtClean="0">
                <a:latin typeface="Book Antiqua" pitchFamily="18" charset="0"/>
              </a:rPr>
              <a:t>Storeyed</a:t>
            </a:r>
            <a:r>
              <a:rPr lang="en-US" sz="1600" dirty="0" smtClean="0">
                <a:latin typeface="Book Antiqua" pitchFamily="18" charset="0"/>
              </a:rPr>
              <a:t> including civil work, Finishing work, Internal water supply and plumbing work, Internal Electrification work, Lift work, Fire Fighting work, Air Conditioning work, Aluminum work, Flooring work, Chinaware, C.P Fittings, Door Hardware etc.</a:t>
            </a:r>
            <a:endParaRPr lang="en-US" sz="2000" dirty="0" smtClean="0">
              <a:latin typeface="Book Antiqua" pitchFamily="18" charset="0"/>
            </a:endParaRPr>
          </a:p>
          <a:p>
            <a:pPr marL="498341" indent="-457200" algn="just">
              <a:spcBef>
                <a:spcPts val="0"/>
              </a:spcBef>
              <a:buNone/>
            </a:pPr>
            <a:r>
              <a:rPr lang="en-US" sz="2000" dirty="0" smtClean="0">
                <a:latin typeface="Book Antiqua" pitchFamily="18" charset="0"/>
              </a:rPr>
              <a:t>	</a:t>
            </a:r>
            <a:r>
              <a:rPr lang="en-US" sz="1600" b="1" dirty="0" smtClean="0">
                <a:effectLst>
                  <a:outerShdw blurRad="38100" dist="38100" dir="2700000" algn="tl">
                    <a:srgbClr val="000000">
                      <a:alpha val="43137"/>
                    </a:srgbClr>
                  </a:outerShdw>
                </a:effectLst>
                <a:latin typeface="Book Antiqua" pitchFamily="18" charset="0"/>
              </a:rPr>
              <a:t>Client</a:t>
            </a:r>
            <a:r>
              <a:rPr lang="en-US" sz="1800" b="1" dirty="0" smtClean="0">
                <a:latin typeface="Book Antiqua" pitchFamily="18" charset="0"/>
              </a:rPr>
              <a:t> </a:t>
            </a:r>
            <a:r>
              <a:rPr lang="en-US" sz="1800" b="1" dirty="0" smtClean="0">
                <a:effectLst>
                  <a:outerShdw blurRad="38100" dist="38100" dir="2700000" algn="tl">
                    <a:srgbClr val="000000">
                      <a:alpha val="43137"/>
                    </a:srgbClr>
                  </a:outerShdw>
                </a:effectLst>
                <a:latin typeface="Book Antiqua" pitchFamily="18" charset="0"/>
              </a:rPr>
              <a:t>: </a:t>
            </a:r>
            <a:r>
              <a:rPr lang="en-US" sz="1400" b="1" dirty="0" smtClean="0">
                <a:effectLst>
                  <a:outerShdw blurRad="38100" dist="38100" dir="2700000" algn="tl">
                    <a:srgbClr val="000000">
                      <a:alpha val="43137"/>
                    </a:srgbClr>
                  </a:outerShdw>
                </a:effectLst>
                <a:latin typeface="Book Antiqua" pitchFamily="18" charset="0"/>
              </a:rPr>
              <a:t>M/S. SUNCITY PROJECTS PRIVATE  LIMITED</a:t>
            </a:r>
            <a:endParaRPr lang="en-US" sz="1800" b="1" dirty="0" smtClean="0">
              <a:effectLst>
                <a:outerShdw blurRad="38100" dist="38100" dir="2700000" algn="tl">
                  <a:srgbClr val="000000">
                    <a:alpha val="43137"/>
                  </a:srgbClr>
                </a:outerShdw>
              </a:effectLst>
              <a:latin typeface="Book Antiqua" pitchFamily="18" charset="0"/>
            </a:endParaRPr>
          </a:p>
          <a:p>
            <a:pPr marL="498341" indent="-457200">
              <a:spcBef>
                <a:spcPts val="0"/>
              </a:spcBef>
              <a:buNone/>
            </a:pPr>
            <a:r>
              <a:rPr lang="en-US" sz="1800" b="1" dirty="0" smtClean="0">
                <a:effectLst>
                  <a:outerShdw blurRad="38100" dist="38100" dir="2700000" algn="tl">
                    <a:srgbClr val="000000">
                      <a:alpha val="43137"/>
                    </a:srgbClr>
                  </a:outerShdw>
                </a:effectLst>
                <a:latin typeface="Book Antiqua" pitchFamily="18" charset="0"/>
              </a:rPr>
              <a:t>   	</a:t>
            </a:r>
            <a:r>
              <a:rPr lang="en-US" sz="1400" b="1" dirty="0" smtClean="0">
                <a:effectLst>
                  <a:outerShdw blurRad="38100" dist="38100" dir="2700000" algn="tl">
                    <a:srgbClr val="000000">
                      <a:alpha val="43137"/>
                    </a:srgbClr>
                  </a:outerShdw>
                </a:effectLst>
                <a:latin typeface="Book Antiqua" pitchFamily="18" charset="0"/>
              </a:rPr>
              <a:t>Area    : 8.5 </a:t>
            </a:r>
            <a:r>
              <a:rPr lang="en-US" sz="1400" b="1" dirty="0" err="1" smtClean="0">
                <a:effectLst>
                  <a:outerShdw blurRad="38100" dist="38100" dir="2700000" algn="tl">
                    <a:srgbClr val="000000">
                      <a:alpha val="43137"/>
                    </a:srgbClr>
                  </a:outerShdw>
                </a:effectLst>
                <a:latin typeface="Book Antiqua" pitchFamily="18" charset="0"/>
              </a:rPr>
              <a:t>lacs</a:t>
            </a:r>
            <a:r>
              <a:rPr lang="en-US" sz="1400" b="1" dirty="0" smtClean="0">
                <a:effectLst>
                  <a:outerShdw blurRad="38100" dist="38100" dir="2700000" algn="tl">
                    <a:srgbClr val="000000">
                      <a:alpha val="43137"/>
                    </a:srgbClr>
                  </a:outerShdw>
                </a:effectLst>
                <a:latin typeface="Book Antiqua" pitchFamily="18" charset="0"/>
              </a:rPr>
              <a:t> </a:t>
            </a:r>
            <a:r>
              <a:rPr lang="en-US" sz="1400" b="1" dirty="0" err="1" smtClean="0">
                <a:effectLst>
                  <a:outerShdw blurRad="38100" dist="38100" dir="2700000" algn="tl">
                    <a:srgbClr val="000000">
                      <a:alpha val="43137"/>
                    </a:srgbClr>
                  </a:outerShdw>
                </a:effectLst>
                <a:latin typeface="Book Antiqua" pitchFamily="18" charset="0"/>
              </a:rPr>
              <a:t>sq.feet</a:t>
            </a:r>
            <a:endParaRPr lang="en-US" sz="1400" b="1" dirty="0" smtClean="0">
              <a:effectLst>
                <a:outerShdw blurRad="38100" dist="38100" dir="2700000" algn="tl">
                  <a:srgbClr val="000000">
                    <a:alpha val="43137"/>
                  </a:srgbClr>
                </a:outerShdw>
              </a:effectLst>
              <a:latin typeface="Book Antiqua" pitchFamily="18" charset="0"/>
            </a:endParaRPr>
          </a:p>
          <a:p>
            <a:pPr marL="498341" indent="-457200">
              <a:spcBef>
                <a:spcPts val="0"/>
              </a:spcBef>
              <a:buNone/>
            </a:pPr>
            <a:r>
              <a:rPr lang="en-US" sz="1400" b="1" dirty="0" smtClean="0">
                <a:effectLst>
                  <a:outerShdw blurRad="38100" dist="38100" dir="2700000" algn="tl">
                    <a:srgbClr val="000000">
                      <a:alpha val="43137"/>
                    </a:srgbClr>
                  </a:outerShdw>
                </a:effectLst>
                <a:latin typeface="Book Antiqua" pitchFamily="18" charset="0"/>
              </a:rPr>
              <a:t>	Value  : Rs. 40 </a:t>
            </a:r>
            <a:r>
              <a:rPr lang="en-US" sz="1400" b="1" dirty="0" err="1" smtClean="0">
                <a:effectLst>
                  <a:outerShdw blurRad="38100" dist="38100" dir="2700000" algn="tl">
                    <a:srgbClr val="000000">
                      <a:alpha val="43137"/>
                    </a:srgbClr>
                  </a:outerShdw>
                </a:effectLst>
                <a:latin typeface="Book Antiqua" pitchFamily="18" charset="0"/>
              </a:rPr>
              <a:t>Crore</a:t>
            </a:r>
            <a:r>
              <a:rPr lang="en-US" sz="1400" b="1" dirty="0" smtClean="0">
                <a:effectLst>
                  <a:outerShdw blurRad="38100" dist="38100" dir="2700000" algn="tl">
                    <a:srgbClr val="000000">
                      <a:alpha val="43137"/>
                    </a:srgbClr>
                  </a:outerShdw>
                </a:effectLst>
                <a:latin typeface="Book Antiqua" pitchFamily="18" charset="0"/>
              </a:rPr>
              <a:t> Approx</a:t>
            </a:r>
          </a:p>
          <a:p>
            <a:pPr marL="498341" indent="-457200">
              <a:spcBef>
                <a:spcPts val="0"/>
              </a:spcBef>
              <a:buNone/>
            </a:pPr>
            <a:r>
              <a:rPr lang="en-US" sz="1400" b="1" dirty="0" smtClean="0">
                <a:effectLst>
                  <a:outerShdw blurRad="38100" dist="38100" dir="2700000" algn="tl">
                    <a:srgbClr val="000000">
                      <a:alpha val="43137"/>
                    </a:srgbClr>
                  </a:outerShdw>
                </a:effectLst>
                <a:latin typeface="Book Antiqua" pitchFamily="18" charset="0"/>
              </a:rPr>
              <a:t>           </a:t>
            </a:r>
          </a:p>
          <a:p>
            <a:pPr marL="498341" indent="-457200">
              <a:spcBef>
                <a:spcPts val="0"/>
              </a:spcBef>
              <a:buNone/>
            </a:pPr>
            <a:endParaRPr lang="en-US" sz="1400" b="1" dirty="0" smtClean="0">
              <a:effectLst>
                <a:outerShdw blurRad="38100" dist="38100" dir="2700000" algn="tl">
                  <a:srgbClr val="000000">
                    <a:alpha val="43137"/>
                  </a:srgbClr>
                </a:outerShdw>
              </a:effectLst>
              <a:latin typeface="Book Antiqua" pitchFamily="18" charset="0"/>
            </a:endParaRPr>
          </a:p>
          <a:p>
            <a:pPr marL="498341" indent="-457200">
              <a:spcBef>
                <a:spcPts val="0"/>
              </a:spcBef>
              <a:buNone/>
            </a:pPr>
            <a:endParaRPr lang="en-US" sz="1400" b="1" dirty="0" smtClean="0">
              <a:effectLst>
                <a:outerShdw blurRad="38100" dist="38100" dir="2700000" algn="tl">
                  <a:srgbClr val="000000">
                    <a:alpha val="43137"/>
                  </a:srgbClr>
                </a:outerShdw>
              </a:effectLst>
              <a:latin typeface="Book Antiqua" pitchFamily="18" charset="0"/>
            </a:endParaRPr>
          </a:p>
          <a:p>
            <a:pPr marL="498341" lvl="0" indent="-457200">
              <a:buClr>
                <a:srgbClr val="4F81BD"/>
              </a:buClr>
              <a:buNone/>
            </a:pPr>
            <a:r>
              <a:rPr lang="en-US" sz="2000" b="1" dirty="0" smtClean="0">
                <a:effectLst>
                  <a:outerShdw blurRad="38100" dist="38100" dir="2700000" algn="tl">
                    <a:srgbClr val="000000">
                      <a:alpha val="43137"/>
                    </a:srgbClr>
                  </a:outerShdw>
                </a:effectLst>
                <a:latin typeface="Book Antiqua" pitchFamily="18" charset="0"/>
              </a:rPr>
              <a:t>8</a:t>
            </a:r>
            <a:r>
              <a:rPr lang="en-US" sz="2000" b="1" dirty="0" smtClean="0">
                <a:latin typeface="Book Antiqua" pitchFamily="18" charset="0"/>
              </a:rPr>
              <a:t>.	</a:t>
            </a:r>
            <a:r>
              <a:rPr lang="en-US" sz="2000" b="1" dirty="0" smtClean="0">
                <a:solidFill>
                  <a:prstClr val="black"/>
                </a:solidFill>
                <a:effectLst>
                  <a:outerShdw blurRad="38100" dist="38100" dir="2700000" algn="tl">
                    <a:srgbClr val="000000">
                      <a:alpha val="43137"/>
                    </a:srgbClr>
                  </a:outerShdw>
                </a:effectLst>
                <a:latin typeface="Book Antiqua" pitchFamily="18" charset="0"/>
              </a:rPr>
              <a:t>“The Hyde Plaza ”, Sec-78, </a:t>
            </a:r>
            <a:r>
              <a:rPr lang="en-US" sz="2000" b="1" dirty="0" err="1" smtClean="0">
                <a:solidFill>
                  <a:prstClr val="black"/>
                </a:solidFill>
                <a:effectLst>
                  <a:outerShdw blurRad="38100" dist="38100" dir="2700000" algn="tl">
                    <a:srgbClr val="000000">
                      <a:alpha val="43137"/>
                    </a:srgbClr>
                  </a:outerShdw>
                </a:effectLst>
                <a:latin typeface="Book Antiqua" pitchFamily="18" charset="0"/>
              </a:rPr>
              <a:t>Noida</a:t>
            </a:r>
            <a:r>
              <a:rPr lang="en-US" sz="2000" b="1" dirty="0" smtClean="0">
                <a:solidFill>
                  <a:prstClr val="black"/>
                </a:solidFill>
                <a:effectLst>
                  <a:outerShdw blurRad="38100" dist="38100" dir="2700000" algn="tl">
                    <a:srgbClr val="000000">
                      <a:alpha val="43137"/>
                    </a:srgbClr>
                  </a:outerShdw>
                </a:effectLst>
                <a:latin typeface="Book Antiqua" pitchFamily="18" charset="0"/>
              </a:rPr>
              <a:t> at  “The Hyde Park” Sec-78, </a:t>
            </a:r>
            <a:r>
              <a:rPr lang="en-US" sz="2000" b="1" dirty="0" err="1" smtClean="0">
                <a:solidFill>
                  <a:prstClr val="black"/>
                </a:solidFill>
                <a:effectLst>
                  <a:outerShdw blurRad="38100" dist="38100" dir="2700000" algn="tl">
                    <a:srgbClr val="000000">
                      <a:alpha val="43137"/>
                    </a:srgbClr>
                  </a:outerShdw>
                </a:effectLst>
                <a:latin typeface="Book Antiqua" pitchFamily="18" charset="0"/>
              </a:rPr>
              <a:t>Noida</a:t>
            </a:r>
            <a:endParaRPr lang="en-US" sz="2000" b="1" dirty="0" smtClean="0">
              <a:solidFill>
                <a:prstClr val="black"/>
              </a:solidFill>
              <a:effectLst>
                <a:outerShdw blurRad="38100" dist="38100" dir="2700000" algn="tl">
                  <a:srgbClr val="000000">
                    <a:alpha val="43137"/>
                  </a:srgbClr>
                </a:outerShdw>
              </a:effectLst>
              <a:latin typeface="Book Antiqua" pitchFamily="18" charset="0"/>
            </a:endParaRPr>
          </a:p>
          <a:p>
            <a:pPr marL="498341" lvl="0" indent="-457200">
              <a:buClr>
                <a:srgbClr val="4F81BD"/>
              </a:buClr>
              <a:buNone/>
            </a:pPr>
            <a:r>
              <a:rPr lang="en-US" sz="2000" b="1" dirty="0" smtClean="0">
                <a:solidFill>
                  <a:prstClr val="black"/>
                </a:solidFill>
                <a:effectLst>
                  <a:outerShdw blurRad="38100" dist="38100" dir="2700000" algn="tl">
                    <a:srgbClr val="000000">
                      <a:alpha val="43137"/>
                    </a:srgbClr>
                  </a:outerShdw>
                </a:effectLst>
                <a:latin typeface="Book Antiqua" pitchFamily="18" charset="0"/>
              </a:rPr>
              <a:t>	</a:t>
            </a:r>
            <a:r>
              <a:rPr lang="en-US" sz="1600" dirty="0" smtClean="0">
                <a:solidFill>
                  <a:prstClr val="black"/>
                </a:solidFill>
                <a:latin typeface="Book Antiqua" pitchFamily="18" charset="0"/>
              </a:rPr>
              <a:t>Commercial Building  (Lower Ground+ Ground+ First Floor) having 58 shops on all floors with lifts and facade</a:t>
            </a:r>
            <a:endParaRPr lang="en-US" sz="1800" dirty="0" smtClean="0">
              <a:solidFill>
                <a:prstClr val="black"/>
              </a:solidFill>
              <a:latin typeface="Book Antiqua" pitchFamily="18" charset="0"/>
            </a:endParaRPr>
          </a:p>
          <a:p>
            <a:pPr marL="498341" indent="-457200">
              <a:buClr>
                <a:srgbClr val="4F81BD"/>
              </a:buClr>
              <a:buNone/>
            </a:pPr>
            <a:r>
              <a:rPr lang="en-US" sz="1800" dirty="0" smtClean="0">
                <a:solidFill>
                  <a:prstClr val="black"/>
                </a:solidFill>
                <a:latin typeface="Book Antiqua" pitchFamily="18" charset="0"/>
              </a:rPr>
              <a:t>	</a:t>
            </a:r>
            <a:r>
              <a:rPr lang="en-US" sz="1300" b="1" dirty="0" smtClean="0">
                <a:solidFill>
                  <a:prstClr val="black"/>
                </a:solidFill>
                <a:effectLst>
                  <a:outerShdw blurRad="38100" dist="38100" dir="2700000" algn="tl">
                    <a:srgbClr val="000000">
                      <a:alpha val="43137"/>
                    </a:srgbClr>
                  </a:outerShdw>
                </a:effectLst>
                <a:latin typeface="Book Antiqua" pitchFamily="18" charset="0"/>
              </a:rPr>
              <a:t> Area</a:t>
            </a:r>
            <a:r>
              <a:rPr lang="en-US" sz="1700" b="1" dirty="0" smtClean="0">
                <a:solidFill>
                  <a:prstClr val="black"/>
                </a:solidFill>
                <a:effectLst>
                  <a:outerShdw blurRad="38100" dist="38100" dir="2700000" algn="tl">
                    <a:srgbClr val="000000">
                      <a:alpha val="43137"/>
                    </a:srgbClr>
                  </a:outerShdw>
                </a:effectLst>
                <a:latin typeface="Book Antiqua" pitchFamily="18" charset="0"/>
              </a:rPr>
              <a:t> : </a:t>
            </a:r>
            <a:r>
              <a:rPr lang="en-US" sz="1500" b="1" dirty="0" smtClean="0">
                <a:solidFill>
                  <a:prstClr val="black"/>
                </a:solidFill>
                <a:effectLst>
                  <a:outerShdw blurRad="38100" dist="38100" dir="2700000" algn="tl">
                    <a:srgbClr val="000000">
                      <a:alpha val="43137"/>
                    </a:srgbClr>
                  </a:outerShdw>
                </a:effectLst>
                <a:latin typeface="Book Antiqua" pitchFamily="18" charset="0"/>
              </a:rPr>
              <a:t>25000 sq. feet Approx</a:t>
            </a:r>
          </a:p>
          <a:p>
            <a:pPr marL="498341" indent="-457200">
              <a:buClr>
                <a:srgbClr val="4F81BD"/>
              </a:buClr>
              <a:buNone/>
            </a:pPr>
            <a:r>
              <a:rPr lang="en-US" sz="1500" b="1" dirty="0" smtClean="0">
                <a:solidFill>
                  <a:prstClr val="black"/>
                </a:solidFill>
                <a:effectLst>
                  <a:outerShdw blurRad="38100" dist="38100" dir="2700000" algn="tl">
                    <a:srgbClr val="000000">
                      <a:alpha val="43137"/>
                    </a:srgbClr>
                  </a:outerShdw>
                </a:effectLst>
                <a:latin typeface="Book Antiqua" pitchFamily="18" charset="0"/>
              </a:rPr>
              <a:t>           Achievement : all shops successfully handed over to the client</a:t>
            </a:r>
            <a:endParaRPr lang="en-US" sz="1600" b="1" dirty="0" smtClean="0">
              <a:solidFill>
                <a:prstClr val="black"/>
              </a:solidFill>
              <a:effectLst>
                <a:outerShdw blurRad="38100" dist="38100" dir="2700000" algn="tl">
                  <a:srgbClr val="000000">
                    <a:alpha val="43137"/>
                  </a:srgbClr>
                </a:outerShdw>
              </a:effectLst>
              <a:latin typeface="Book Antiqua" pitchFamily="18" charset="0"/>
            </a:endParaRPr>
          </a:p>
          <a:p>
            <a:pPr marL="498341" indent="-457200">
              <a:buClr>
                <a:srgbClr val="4F81BD"/>
              </a:buClr>
              <a:buNone/>
            </a:pPr>
            <a:endParaRPr lang="en-US" sz="1600" dirty="0" smtClean="0">
              <a:solidFill>
                <a:prstClr val="black"/>
              </a:solidFill>
              <a:latin typeface="Book Antiqua" pitchFamily="18" charset="0"/>
            </a:endParaRPr>
          </a:p>
          <a:p>
            <a:pPr marL="498341" lvl="0" indent="-457200">
              <a:buClr>
                <a:srgbClr val="4F81BD"/>
              </a:buClr>
              <a:buNone/>
            </a:pPr>
            <a:r>
              <a:rPr lang="en-US" sz="2000" b="1" dirty="0" smtClean="0">
                <a:solidFill>
                  <a:prstClr val="black"/>
                </a:solidFill>
                <a:effectLst>
                  <a:outerShdw blurRad="38100" dist="38100" dir="2700000" algn="tl">
                    <a:srgbClr val="000000">
                      <a:alpha val="43137"/>
                    </a:srgbClr>
                  </a:outerShdw>
                </a:effectLst>
                <a:latin typeface="Book Antiqua" pitchFamily="18" charset="0"/>
              </a:rPr>
              <a:t>	</a:t>
            </a:r>
          </a:p>
          <a:p>
            <a:pPr marL="498341" indent="-457200">
              <a:spcBef>
                <a:spcPts val="0"/>
              </a:spcBef>
              <a:buNone/>
            </a:pPr>
            <a:endParaRPr lang="en-US" sz="1400" b="1" dirty="0">
              <a:effectLst>
                <a:outerShdw blurRad="38100" dist="38100" dir="2700000" algn="tl">
                  <a:srgbClr val="000000">
                    <a:alpha val="43137"/>
                  </a:srgbClr>
                </a:outerShdw>
              </a:effectLst>
              <a:latin typeface="Book Antiqua" pitchFamily="18" charset="0"/>
            </a:endParaRPr>
          </a:p>
        </p:txBody>
      </p:sp>
      <p:pic>
        <p:nvPicPr>
          <p:cNvPr id="7" name="Picture 3"/>
          <p:cNvPicPr>
            <a:picLocks noChangeAspect="1" noChangeArrowheads="1"/>
          </p:cNvPicPr>
          <p:nvPr/>
        </p:nvPicPr>
        <p:blipFill>
          <a:blip r:embed="rId3" cstate="print"/>
          <a:srcRect/>
          <a:stretch>
            <a:fillRect/>
          </a:stretch>
        </p:blipFill>
        <p:spPr bwMode="auto">
          <a:xfrm>
            <a:off x="8656637" y="241301"/>
            <a:ext cx="566923" cy="56278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12</a:t>
            </a:fld>
            <a:endParaRPr lang="en-US" dirty="0"/>
          </a:p>
        </p:txBody>
      </p:sp>
      <p:sp>
        <p:nvSpPr>
          <p:cNvPr id="9"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sp>
        <p:nvSpPr>
          <p:cNvPr id="8" name="Title 4"/>
          <p:cNvSpPr>
            <a:spLocks noGrp="1"/>
          </p:cNvSpPr>
          <p:nvPr>
            <p:ph type="title"/>
          </p:nvPr>
        </p:nvSpPr>
        <p:spPr>
          <a:xfrm>
            <a:off x="274637" y="2984500"/>
            <a:ext cx="5791200" cy="457200"/>
          </a:xfrm>
        </p:spPr>
        <p:txBody>
          <a:bodyPr>
            <a:normAutofit/>
          </a:bodyPr>
          <a:lstStyle/>
          <a:p>
            <a:pPr algn="l" eaLnBrk="1" hangingPunct="1"/>
            <a:r>
              <a:rPr lang="en-US" sz="2400" b="1" u="sng" dirty="0" smtClean="0">
                <a:solidFill>
                  <a:schemeClr val="accent1"/>
                </a:solidFill>
                <a:latin typeface="Book Antiqua" pitchFamily="18" charset="0"/>
              </a:rPr>
              <a:t>Commercial Project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13</a:t>
            </a:fld>
            <a:endParaRPr lang="en-US" dirty="0"/>
          </a:p>
        </p:txBody>
      </p:sp>
      <p:sp>
        <p:nvSpPr>
          <p:cNvPr id="6" name="Rectangle 5"/>
          <p:cNvSpPr/>
          <p:nvPr/>
        </p:nvSpPr>
        <p:spPr>
          <a:xfrm>
            <a:off x="122237" y="241300"/>
            <a:ext cx="8991600" cy="5447645"/>
          </a:xfrm>
          <a:prstGeom prst="rect">
            <a:avLst/>
          </a:prstGeom>
        </p:spPr>
        <p:txBody>
          <a:bodyPr wrap="square">
            <a:spAutoFit/>
          </a:bodyPr>
          <a:lstStyle/>
          <a:p>
            <a:pPr marL="514350" indent="-514350"/>
            <a:endParaRPr lang="en-IN" sz="2000" b="1" dirty="0" smtClean="0">
              <a:effectLst>
                <a:outerShdw blurRad="38100" dist="38100" dir="2700000" algn="tl">
                  <a:srgbClr val="000000">
                    <a:alpha val="43137"/>
                  </a:srgbClr>
                </a:outerShdw>
              </a:effectLst>
              <a:latin typeface="Book Antiqua" pitchFamily="18" charset="0"/>
            </a:endParaRPr>
          </a:p>
          <a:p>
            <a:pPr marL="514350" indent="-514350"/>
            <a:r>
              <a:rPr lang="en-IN" sz="2000" b="1" dirty="0" smtClean="0">
                <a:effectLst>
                  <a:outerShdw blurRad="38100" dist="38100" dir="2700000" algn="tl">
                    <a:srgbClr val="000000">
                      <a:alpha val="43137"/>
                    </a:srgbClr>
                  </a:outerShdw>
                </a:effectLst>
                <a:latin typeface="Book Antiqua" pitchFamily="18" charset="0"/>
              </a:rPr>
              <a:t>1. Indosam-75,  Sector – 75, </a:t>
            </a:r>
            <a:r>
              <a:rPr lang="en-IN" sz="2000" b="1" dirty="0" err="1" smtClean="0">
                <a:effectLst>
                  <a:outerShdw blurRad="38100" dist="38100" dir="2700000" algn="tl">
                    <a:srgbClr val="000000">
                      <a:alpha val="43137"/>
                    </a:srgbClr>
                  </a:outerShdw>
                </a:effectLst>
                <a:latin typeface="Book Antiqua" pitchFamily="18" charset="0"/>
              </a:rPr>
              <a:t>Noida</a:t>
            </a:r>
            <a:endParaRPr lang="en-IN" sz="2000" b="1" dirty="0" smtClean="0">
              <a:effectLst>
                <a:outerShdw blurRad="38100" dist="38100" dir="2700000" algn="tl">
                  <a:srgbClr val="000000">
                    <a:alpha val="43137"/>
                  </a:srgbClr>
                </a:outerShdw>
              </a:effectLst>
              <a:latin typeface="Book Antiqua" pitchFamily="18" charset="0"/>
            </a:endParaRPr>
          </a:p>
          <a:p>
            <a:pPr marL="514350" indent="-514350"/>
            <a:r>
              <a:rPr lang="en-IN" sz="1400" dirty="0" smtClean="0">
                <a:latin typeface="Book Antiqua" pitchFamily="18" charset="0"/>
              </a:rPr>
              <a:t>	Construction of 549 multi-storeyed flats  comprising of Four bed rooms, Three bed rooms</a:t>
            </a:r>
          </a:p>
          <a:p>
            <a:pPr marL="514350" indent="-514350" algn="just"/>
            <a:r>
              <a:rPr lang="en-IN" sz="1400" dirty="0" smtClean="0">
                <a:latin typeface="Book Antiqua" pitchFamily="18" charset="0"/>
              </a:rPr>
              <a:t>	and Two bed rooms flats, having 4 towers of Double basement, G+24/18 </a:t>
            </a:r>
            <a:r>
              <a:rPr lang="en-IN" sz="1400" dirty="0" err="1" smtClean="0">
                <a:latin typeface="Book Antiqua" pitchFamily="18" charset="0"/>
              </a:rPr>
              <a:t>storeyed</a:t>
            </a:r>
            <a:r>
              <a:rPr lang="en-IN" sz="1400" dirty="0" smtClean="0">
                <a:latin typeface="Book Antiqua" pitchFamily="18" charset="0"/>
              </a:rPr>
              <a:t> including </a:t>
            </a:r>
          </a:p>
          <a:p>
            <a:pPr marL="514350" indent="-514350" algn="just"/>
            <a:r>
              <a:rPr lang="en-IN" sz="1400" dirty="0" smtClean="0">
                <a:latin typeface="Book Antiqua" pitchFamily="18" charset="0"/>
              </a:rPr>
              <a:t>	Civil work, Brick work,  Plaster work, Door work etc</a:t>
            </a:r>
            <a:r>
              <a:rPr lang="en-IN" sz="1600" dirty="0" smtClean="0">
                <a:latin typeface="Book Antiqua" pitchFamily="18" charset="0"/>
              </a:rPr>
              <a:t>. </a:t>
            </a:r>
          </a:p>
          <a:p>
            <a:pPr marL="514350" indent="-514350" algn="just"/>
            <a:endParaRPr lang="en-IN" sz="1600" dirty="0" smtClean="0">
              <a:latin typeface="Book Antiqua" pitchFamily="18" charset="0"/>
            </a:endParaRPr>
          </a:p>
          <a:p>
            <a:pPr marL="514350" indent="-514350" algn="just"/>
            <a:r>
              <a:rPr lang="en-IN" sz="1400" b="1" dirty="0" smtClean="0">
                <a:effectLst>
                  <a:outerShdw blurRad="38100" dist="38100" dir="2700000" algn="tl">
                    <a:srgbClr val="000000">
                      <a:alpha val="43137"/>
                    </a:srgbClr>
                  </a:outerShdw>
                </a:effectLst>
                <a:latin typeface="Book Antiqua" pitchFamily="18" charset="0"/>
              </a:rPr>
              <a:t>            Client   :  M/S. INDOSAM INFRA PVT. LTD.</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Area     :     8 </a:t>
            </a:r>
            <a:r>
              <a:rPr lang="en-IN" sz="1400" b="1" dirty="0" err="1" smtClean="0">
                <a:effectLst>
                  <a:outerShdw blurRad="38100" dist="38100" dir="2700000" algn="tl">
                    <a:srgbClr val="000000">
                      <a:alpha val="43137"/>
                    </a:srgbClr>
                  </a:outerShdw>
                </a:effectLst>
                <a:latin typeface="Book Antiqua" pitchFamily="18" charset="0"/>
              </a:rPr>
              <a:t>lacs</a:t>
            </a:r>
            <a:r>
              <a:rPr lang="en-IN" sz="1400" b="1" dirty="0" smtClean="0">
                <a:effectLst>
                  <a:outerShdw blurRad="38100" dist="38100" dir="2700000" algn="tl">
                    <a:srgbClr val="000000">
                      <a:alpha val="43137"/>
                    </a:srgbClr>
                  </a:outerShdw>
                </a:effectLst>
                <a:latin typeface="Book Antiqua" pitchFamily="18" charset="0"/>
              </a:rPr>
              <a:t> square feet.</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Value  :    Rs. 30 .50 </a:t>
            </a:r>
            <a:r>
              <a:rPr lang="en-IN" sz="1400" b="1" dirty="0" err="1" smtClean="0">
                <a:effectLst>
                  <a:outerShdw blurRad="38100" dist="38100" dir="2700000" algn="tl">
                    <a:srgbClr val="000000">
                      <a:alpha val="43137"/>
                    </a:srgbClr>
                  </a:outerShdw>
                </a:effectLst>
                <a:latin typeface="Book Antiqua" pitchFamily="18" charset="0"/>
              </a:rPr>
              <a:t>crore</a:t>
            </a:r>
            <a:r>
              <a:rPr lang="en-IN" sz="1400" b="1" dirty="0" smtClean="0">
                <a:effectLst>
                  <a:outerShdw blurRad="38100" dist="38100" dir="2700000" algn="tl">
                    <a:srgbClr val="000000">
                      <a:alpha val="43137"/>
                    </a:srgbClr>
                  </a:outerShdw>
                </a:effectLst>
                <a:latin typeface="Book Antiqua" pitchFamily="18" charset="0"/>
              </a:rPr>
              <a:t> approx. </a:t>
            </a:r>
          </a:p>
          <a:p>
            <a:pPr marL="514350" indent="-514350" algn="just"/>
            <a:endParaRPr lang="en-IN" sz="1400" b="1" dirty="0" smtClean="0">
              <a:effectLst>
                <a:outerShdw blurRad="38100" dist="38100" dir="2700000" algn="tl">
                  <a:srgbClr val="000000">
                    <a:alpha val="43137"/>
                  </a:srgbClr>
                </a:outerShdw>
              </a:effectLst>
              <a:latin typeface="Book Antiqua" pitchFamily="18" charset="0"/>
            </a:endParaRPr>
          </a:p>
          <a:p>
            <a:pPr marL="514350" indent="-514350"/>
            <a:r>
              <a:rPr lang="en-IN" sz="2000" b="1" dirty="0" smtClean="0">
                <a:effectLst>
                  <a:outerShdw blurRad="38100" dist="38100" dir="2700000" algn="tl">
                    <a:srgbClr val="000000">
                      <a:alpha val="43137"/>
                    </a:srgbClr>
                  </a:outerShdw>
                </a:effectLst>
                <a:latin typeface="Book Antiqua" pitchFamily="18" charset="0"/>
              </a:rPr>
              <a:t>2. Express Park View-II, Sect. -Chi-</a:t>
            </a:r>
            <a:r>
              <a:rPr lang="en-IN" sz="2000" b="1" dirty="0" err="1" smtClean="0">
                <a:effectLst>
                  <a:outerShdw blurRad="38100" dist="38100" dir="2700000" algn="tl">
                    <a:srgbClr val="000000">
                      <a:alpha val="43137"/>
                    </a:srgbClr>
                  </a:outerShdw>
                </a:effectLst>
                <a:latin typeface="Book Antiqua" pitchFamily="18" charset="0"/>
              </a:rPr>
              <a:t>V,Greater,Noida</a:t>
            </a:r>
            <a:endParaRPr lang="en-IN" sz="2000" b="1" dirty="0" smtClean="0">
              <a:effectLst>
                <a:outerShdw blurRad="38100" dist="38100" dir="2700000" algn="tl">
                  <a:srgbClr val="000000">
                    <a:alpha val="43137"/>
                  </a:srgbClr>
                </a:outerShdw>
              </a:effectLst>
              <a:latin typeface="Book Antiqua" pitchFamily="18" charset="0"/>
            </a:endParaRPr>
          </a:p>
          <a:p>
            <a:pPr marL="514350" indent="-514350" algn="just"/>
            <a:r>
              <a:rPr lang="en-IN" sz="1400" dirty="0" smtClean="0">
                <a:latin typeface="Book Antiqua" pitchFamily="18" charset="0"/>
              </a:rPr>
              <a:t>	Construction &amp; development of 1764 multi-storeyed flats  comprising of Four bed rooms,</a:t>
            </a:r>
          </a:p>
          <a:p>
            <a:pPr marL="514350" indent="-514350" algn="just"/>
            <a:r>
              <a:rPr lang="en-IN" sz="1400" dirty="0" smtClean="0">
                <a:latin typeface="Book Antiqua" pitchFamily="18" charset="0"/>
              </a:rPr>
              <a:t>	Three bed rooms and Two bed rooms flats, having 14 towers of Single basement, G+20 </a:t>
            </a:r>
            <a:r>
              <a:rPr lang="en-IN" sz="1400" dirty="0" err="1" smtClean="0">
                <a:latin typeface="Book Antiqua" pitchFamily="18" charset="0"/>
              </a:rPr>
              <a:t>storeyed</a:t>
            </a:r>
            <a:endParaRPr lang="en-IN" sz="1400" dirty="0" smtClean="0">
              <a:latin typeface="Book Antiqua" pitchFamily="18" charset="0"/>
            </a:endParaRPr>
          </a:p>
          <a:p>
            <a:pPr marL="514350" indent="-514350" algn="just"/>
            <a:r>
              <a:rPr lang="en-IN" sz="1400" dirty="0" smtClean="0">
                <a:latin typeface="Book Antiqua" pitchFamily="18" charset="0"/>
              </a:rPr>
              <a:t>	including  Civil work, Finishing work, Internal water supply and plumbing work, Internal</a:t>
            </a:r>
          </a:p>
          <a:p>
            <a:pPr marL="514350" indent="-514350" algn="just"/>
            <a:r>
              <a:rPr lang="en-IN" sz="1400" dirty="0" smtClean="0">
                <a:latin typeface="Book Antiqua" pitchFamily="18" charset="0"/>
              </a:rPr>
              <a:t>	Electrification work, Lift work, Fire Fighting work, External Electrification work, External Storm</a:t>
            </a:r>
          </a:p>
          <a:p>
            <a:pPr marL="514350" indent="-514350" algn="just"/>
            <a:r>
              <a:rPr lang="en-IN" sz="1400" dirty="0" smtClean="0">
                <a:latin typeface="Book Antiqua" pitchFamily="18" charset="0"/>
              </a:rPr>
              <a:t>	water, drainage, water supply work, Road, Pathways, Landscaping, Street light, Power back-up,</a:t>
            </a:r>
          </a:p>
          <a:p>
            <a:pPr marL="514350" indent="-514350" algn="just"/>
            <a:r>
              <a:rPr lang="en-IN" sz="1400" dirty="0" smtClean="0">
                <a:latin typeface="Book Antiqua" pitchFamily="18" charset="0"/>
              </a:rPr>
              <a:t>	Boundary wall, Solar system, Club, Shopping mall, swimming pool etc. This is complete turn key</a:t>
            </a:r>
          </a:p>
          <a:p>
            <a:pPr marL="514350" indent="-514350" algn="just"/>
            <a:r>
              <a:rPr lang="en-IN" sz="1400" dirty="0" smtClean="0">
                <a:latin typeface="Book Antiqua" pitchFamily="18" charset="0"/>
              </a:rPr>
              <a:t>	projects</a:t>
            </a:r>
            <a:r>
              <a:rPr lang="en-IN" sz="1600" dirty="0" smtClean="0">
                <a:latin typeface="Book Antiqua" pitchFamily="18" charset="0"/>
              </a:rPr>
              <a:t>. </a:t>
            </a:r>
          </a:p>
          <a:p>
            <a:pPr marL="514350" indent="-514350" algn="just"/>
            <a:endParaRPr lang="en-IN" sz="1600" dirty="0" smtClean="0">
              <a:latin typeface="Book Antiqua" pitchFamily="18" charset="0"/>
            </a:endParaRPr>
          </a:p>
          <a:p>
            <a:pPr marL="514350" indent="-514350" algn="just"/>
            <a:r>
              <a:rPr lang="en-IN" sz="1400" b="1" dirty="0" smtClean="0">
                <a:effectLst>
                  <a:outerShdw blurRad="38100" dist="38100" dir="2700000" algn="tl">
                    <a:srgbClr val="000000">
                      <a:alpha val="43137"/>
                    </a:srgbClr>
                  </a:outerShdw>
                </a:effectLst>
                <a:latin typeface="Book Antiqua" pitchFamily="18" charset="0"/>
              </a:rPr>
              <a:t>            Client   :  M/S. IITL-NIMBUS THE  EXPRESS PARK VIEW, DELHI</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Area     :     25 </a:t>
            </a:r>
            <a:r>
              <a:rPr lang="en-IN" sz="1400" b="1" dirty="0" err="1" smtClean="0">
                <a:effectLst>
                  <a:outerShdw blurRad="38100" dist="38100" dir="2700000" algn="tl">
                    <a:srgbClr val="000000">
                      <a:alpha val="43137"/>
                    </a:srgbClr>
                  </a:outerShdw>
                </a:effectLst>
                <a:latin typeface="Book Antiqua" pitchFamily="18" charset="0"/>
              </a:rPr>
              <a:t>lacs</a:t>
            </a:r>
            <a:r>
              <a:rPr lang="en-IN" sz="1400" b="1" dirty="0" smtClean="0">
                <a:effectLst>
                  <a:outerShdw blurRad="38100" dist="38100" dir="2700000" algn="tl">
                    <a:srgbClr val="000000">
                      <a:alpha val="43137"/>
                    </a:srgbClr>
                  </a:outerShdw>
                </a:effectLst>
                <a:latin typeface="Book Antiqua" pitchFamily="18" charset="0"/>
              </a:rPr>
              <a:t> square feet approx.</a:t>
            </a:r>
          </a:p>
          <a:p>
            <a:pPr marL="514350" indent="-514350" algn="just"/>
            <a:r>
              <a:rPr lang="en-IN" sz="1400" b="1" dirty="0" smtClean="0">
                <a:effectLst>
                  <a:outerShdw blurRad="38100" dist="38100" dir="2700000" algn="tl">
                    <a:srgbClr val="000000">
                      <a:alpha val="43137"/>
                    </a:srgbClr>
                  </a:outerShdw>
                </a:effectLst>
                <a:latin typeface="Book Antiqua" pitchFamily="18" charset="0"/>
              </a:rPr>
              <a:t>             Value  :    Rs. 400 </a:t>
            </a:r>
            <a:r>
              <a:rPr lang="en-IN" sz="1400" b="1" dirty="0" err="1" smtClean="0">
                <a:effectLst>
                  <a:outerShdw blurRad="38100" dist="38100" dir="2700000" algn="tl">
                    <a:srgbClr val="000000">
                      <a:alpha val="43137"/>
                    </a:srgbClr>
                  </a:outerShdw>
                </a:effectLst>
                <a:latin typeface="Book Antiqua" pitchFamily="18" charset="0"/>
              </a:rPr>
              <a:t>crore</a:t>
            </a:r>
            <a:r>
              <a:rPr lang="en-IN" sz="1400" b="1" dirty="0" smtClean="0">
                <a:effectLst>
                  <a:outerShdw blurRad="38100" dist="38100" dir="2700000" algn="tl">
                    <a:srgbClr val="000000">
                      <a:alpha val="43137"/>
                    </a:srgbClr>
                  </a:outerShdw>
                </a:effectLst>
                <a:latin typeface="Book Antiqua" pitchFamily="18" charset="0"/>
              </a:rPr>
              <a:t> approx. </a:t>
            </a:r>
          </a:p>
          <a:p>
            <a:pPr marL="514350" indent="-514350" algn="just"/>
            <a:r>
              <a:rPr lang="en-US" sz="1400" b="1" dirty="0" smtClean="0">
                <a:effectLst>
                  <a:outerShdw blurRad="38100" dist="38100" dir="2700000" algn="tl">
                    <a:srgbClr val="000000">
                      <a:alpha val="43137"/>
                    </a:srgbClr>
                  </a:outerShdw>
                </a:effectLst>
                <a:latin typeface="Book Antiqua" pitchFamily="18" charset="0"/>
              </a:rPr>
              <a:t>              Achievement :  Phase-I flats possession is  going to be open soon.</a:t>
            </a:r>
            <a:endParaRPr lang="en-IN" sz="1400" dirty="0"/>
          </a:p>
        </p:txBody>
      </p:sp>
      <p:sp>
        <p:nvSpPr>
          <p:cNvPr id="7" name="Title 4"/>
          <p:cNvSpPr>
            <a:spLocks noGrp="1"/>
          </p:cNvSpPr>
          <p:nvPr>
            <p:ph type="title"/>
          </p:nvPr>
        </p:nvSpPr>
        <p:spPr>
          <a:xfrm>
            <a:off x="198437" y="88900"/>
            <a:ext cx="5791200" cy="457200"/>
          </a:xfrm>
        </p:spPr>
        <p:txBody>
          <a:bodyPr>
            <a:normAutofit/>
          </a:bodyPr>
          <a:lstStyle/>
          <a:p>
            <a:pPr algn="l" eaLnBrk="1" hangingPunct="1"/>
            <a:r>
              <a:rPr lang="en-US" sz="2400" b="1" u="sng" dirty="0" smtClean="0">
                <a:solidFill>
                  <a:schemeClr val="accent1"/>
                </a:solidFill>
                <a:latin typeface="Book Antiqua" pitchFamily="18" charset="0"/>
              </a:rPr>
              <a:t>On- Going Projects :-</a:t>
            </a:r>
          </a:p>
        </p:txBody>
      </p:sp>
      <p:sp>
        <p:nvSpPr>
          <p:cNvPr id="8"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a:t>
            </a:r>
          </a:p>
          <a:p>
            <a:pPr>
              <a:defRPr/>
            </a:pPr>
            <a:r>
              <a:rPr lang="en-IN" dirty="0" smtClean="0">
                <a:hlinkClick r:id="rId2"/>
              </a:rPr>
              <a:t>www.fastech.co.in</a:t>
            </a:r>
            <a:endParaRPr lang="en-IN"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14</a:t>
            </a:fld>
            <a:endParaRPr lang="en-US" dirty="0"/>
          </a:p>
        </p:txBody>
      </p:sp>
      <p:sp>
        <p:nvSpPr>
          <p:cNvPr id="7" name="TextBox 6"/>
          <p:cNvSpPr txBox="1"/>
          <p:nvPr/>
        </p:nvSpPr>
        <p:spPr>
          <a:xfrm>
            <a:off x="198437" y="317500"/>
            <a:ext cx="8991600" cy="4924425"/>
          </a:xfrm>
          <a:prstGeom prst="rect">
            <a:avLst/>
          </a:prstGeom>
          <a:noFill/>
        </p:spPr>
        <p:txBody>
          <a:bodyPr wrap="square" rtlCol="0">
            <a:spAutoFit/>
          </a:bodyPr>
          <a:lstStyle/>
          <a:p>
            <a:pPr marL="498341" lvl="0" indent="-457200">
              <a:buClr>
                <a:srgbClr val="4F81BD"/>
              </a:buClr>
              <a:buNone/>
            </a:pPr>
            <a:endParaRPr lang="en-US" sz="2000" b="1" dirty="0" smtClean="0">
              <a:effectLst>
                <a:outerShdw blurRad="38100" dist="38100" dir="2700000" algn="tl">
                  <a:srgbClr val="000000">
                    <a:alpha val="43137"/>
                  </a:srgbClr>
                </a:outerShdw>
              </a:effectLst>
              <a:latin typeface="Book Antiqua" pitchFamily="18" charset="0"/>
            </a:endParaRPr>
          </a:p>
          <a:p>
            <a:pPr marL="498341" lvl="0" indent="-457200">
              <a:buClr>
                <a:srgbClr val="4F81BD"/>
              </a:buClr>
              <a:buNone/>
            </a:pPr>
            <a:r>
              <a:rPr lang="en-US" sz="2000" b="1" dirty="0" smtClean="0">
                <a:effectLst>
                  <a:outerShdw blurRad="38100" dist="38100" dir="2700000" algn="tl">
                    <a:srgbClr val="000000">
                      <a:alpha val="43137"/>
                    </a:srgbClr>
                  </a:outerShdw>
                </a:effectLst>
                <a:latin typeface="Book Antiqua" pitchFamily="18" charset="0"/>
              </a:rPr>
              <a:t>9.</a:t>
            </a:r>
            <a:r>
              <a:rPr lang="en-US" sz="2800" b="1" dirty="0" smtClean="0">
                <a:latin typeface="Book Antiqua" pitchFamily="18" charset="0"/>
              </a:rPr>
              <a:t>	</a:t>
            </a:r>
            <a:r>
              <a:rPr lang="en-US" sz="2000" b="1" dirty="0" smtClean="0">
                <a:effectLst>
                  <a:outerShdw blurRad="38100" dist="38100" dir="2700000" algn="tl">
                    <a:srgbClr val="000000">
                      <a:alpha val="43137"/>
                    </a:srgbClr>
                  </a:outerShdw>
                </a:effectLst>
                <a:latin typeface="Book Antiqua" pitchFamily="18" charset="0"/>
              </a:rPr>
              <a:t>“</a:t>
            </a:r>
            <a:r>
              <a:rPr lang="en-US" sz="2000" b="1" dirty="0" err="1" smtClean="0">
                <a:effectLst>
                  <a:outerShdw blurRad="38100" dist="38100" dir="2700000" algn="tl">
                    <a:srgbClr val="000000">
                      <a:alpha val="43137"/>
                    </a:srgbClr>
                  </a:outerShdw>
                </a:effectLst>
                <a:latin typeface="Book Antiqua" pitchFamily="18" charset="0"/>
              </a:rPr>
              <a:t>Vinpar</a:t>
            </a:r>
            <a:r>
              <a:rPr lang="en-US" sz="2000" b="1" dirty="0" smtClean="0">
                <a:effectLst>
                  <a:outerShdw blurRad="38100" dist="38100" dir="2700000" algn="tl">
                    <a:srgbClr val="000000">
                      <a:alpha val="43137"/>
                    </a:srgbClr>
                  </a:outerShdw>
                </a:effectLst>
                <a:latin typeface="Book Antiqua" pitchFamily="18" charset="0"/>
              </a:rPr>
              <a:t> Project at </a:t>
            </a:r>
            <a:r>
              <a:rPr lang="en-US" sz="2000" b="1" dirty="0" err="1" smtClean="0">
                <a:effectLst>
                  <a:outerShdw blurRad="38100" dist="38100" dir="2700000" algn="tl">
                    <a:srgbClr val="000000">
                      <a:alpha val="43137"/>
                    </a:srgbClr>
                  </a:outerShdw>
                </a:effectLst>
                <a:latin typeface="Book Antiqua" pitchFamily="18" charset="0"/>
              </a:rPr>
              <a:t>Noida</a:t>
            </a:r>
            <a:r>
              <a:rPr lang="en-US" sz="2000" b="1" dirty="0" smtClean="0">
                <a:effectLst>
                  <a:outerShdw blurRad="38100" dist="38100" dir="2700000" algn="tl">
                    <a:srgbClr val="000000">
                      <a:alpha val="43137"/>
                    </a:srgbClr>
                  </a:outerShdw>
                </a:effectLst>
                <a:latin typeface="Book Antiqua" pitchFamily="18" charset="0"/>
              </a:rPr>
              <a:t>” , Sector-142,Noida</a:t>
            </a:r>
          </a:p>
          <a:p>
            <a:pPr marL="498341" indent="-457200">
              <a:buClr>
                <a:srgbClr val="4F81BD"/>
              </a:buClr>
              <a:buNone/>
            </a:pPr>
            <a:r>
              <a:rPr lang="en-US" sz="2800" b="1" dirty="0" smtClean="0">
                <a:solidFill>
                  <a:prstClr val="black"/>
                </a:solidFill>
                <a:effectLst>
                  <a:outerShdw blurRad="38100" dist="38100" dir="2700000" algn="tl">
                    <a:srgbClr val="000000">
                      <a:alpha val="43137"/>
                    </a:srgbClr>
                  </a:outerShdw>
                </a:effectLst>
                <a:latin typeface="Book Antiqua" pitchFamily="18" charset="0"/>
              </a:rPr>
              <a:t>       </a:t>
            </a:r>
            <a:r>
              <a:rPr lang="en-US" sz="1600" dirty="0" smtClean="0">
                <a:latin typeface="Book Antiqua" pitchFamily="18" charset="0"/>
              </a:rPr>
              <a:t>Civil Structure work  of I.T.  Building Project (Double Basement+ </a:t>
            </a:r>
            <a:r>
              <a:rPr lang="en-US" sz="1600" dirty="0" err="1" smtClean="0">
                <a:latin typeface="Book Antiqua" pitchFamily="18" charset="0"/>
              </a:rPr>
              <a:t>Ground+Twelve</a:t>
            </a:r>
            <a:r>
              <a:rPr lang="en-US" sz="1600" dirty="0" smtClean="0">
                <a:latin typeface="Book Antiqua" pitchFamily="18" charset="0"/>
              </a:rPr>
              <a:t> floors)</a:t>
            </a:r>
          </a:p>
          <a:p>
            <a:pPr marL="498341" indent="-457200">
              <a:spcBef>
                <a:spcPts val="0"/>
              </a:spcBef>
              <a:buClr>
                <a:srgbClr val="4F81BD"/>
              </a:buClr>
            </a:pPr>
            <a:r>
              <a:rPr lang="en-US" b="1" dirty="0" smtClean="0">
                <a:effectLst>
                  <a:outerShdw blurRad="38100" dist="38100" dir="2700000" algn="tl">
                    <a:srgbClr val="000000">
                      <a:alpha val="43137"/>
                    </a:srgbClr>
                  </a:outerShdw>
                </a:effectLst>
                <a:latin typeface="Book Antiqua" pitchFamily="18" charset="0"/>
              </a:rPr>
              <a:t>            </a:t>
            </a:r>
          </a:p>
          <a:p>
            <a:pPr marL="498341" indent="-457200">
              <a:spcBef>
                <a:spcPts val="0"/>
              </a:spcBef>
              <a:buClr>
                <a:srgbClr val="4F81BD"/>
              </a:buClr>
            </a:pPr>
            <a:r>
              <a:rPr lang="en-US" sz="1600" b="1" dirty="0" smtClean="0">
                <a:effectLst>
                  <a:outerShdw blurRad="38100" dist="38100" dir="2700000" algn="tl">
                    <a:srgbClr val="000000">
                      <a:alpha val="43137"/>
                    </a:srgbClr>
                  </a:outerShdw>
                </a:effectLst>
                <a:latin typeface="Book Antiqua" pitchFamily="18" charset="0"/>
              </a:rPr>
              <a:t>	    Client    : M/s. VINPAR SOFTECH PRIVATE  LIMITED</a:t>
            </a:r>
          </a:p>
          <a:p>
            <a:pPr marL="498341" indent="-457200">
              <a:spcBef>
                <a:spcPts val="0"/>
              </a:spcBef>
              <a:buClr>
                <a:srgbClr val="4F81BD"/>
              </a:buClr>
            </a:pPr>
            <a:r>
              <a:rPr lang="en-US" sz="1600" b="1" dirty="0" smtClean="0">
                <a:effectLst>
                  <a:outerShdw blurRad="38100" dist="38100" dir="2700000" algn="tl">
                    <a:srgbClr val="000000">
                      <a:alpha val="43137"/>
                    </a:srgbClr>
                  </a:outerShdw>
                </a:effectLst>
                <a:latin typeface="Book Antiqua" pitchFamily="18" charset="0"/>
              </a:rPr>
              <a:t>              Area     : 1.25 </a:t>
            </a:r>
            <a:r>
              <a:rPr lang="en-US" sz="1600" b="1" dirty="0" err="1" smtClean="0">
                <a:effectLst>
                  <a:outerShdw blurRad="38100" dist="38100" dir="2700000" algn="tl">
                    <a:srgbClr val="000000">
                      <a:alpha val="43137"/>
                    </a:srgbClr>
                  </a:outerShdw>
                </a:effectLst>
                <a:latin typeface="Book Antiqua" pitchFamily="18" charset="0"/>
              </a:rPr>
              <a:t>lac</a:t>
            </a:r>
            <a:r>
              <a:rPr lang="en-US" sz="1600" b="1" dirty="0" smtClean="0">
                <a:effectLst>
                  <a:outerShdw blurRad="38100" dist="38100" dir="2700000" algn="tl">
                    <a:srgbClr val="000000">
                      <a:alpha val="43137"/>
                    </a:srgbClr>
                  </a:outerShdw>
                </a:effectLst>
                <a:latin typeface="Book Antiqua" pitchFamily="18" charset="0"/>
              </a:rPr>
              <a:t> sq. feet Approx</a:t>
            </a:r>
          </a:p>
          <a:p>
            <a:pPr marL="498341" indent="-457200">
              <a:spcBef>
                <a:spcPts val="0"/>
              </a:spcBef>
              <a:buClr>
                <a:srgbClr val="4F81BD"/>
              </a:buClr>
            </a:pPr>
            <a:r>
              <a:rPr lang="en-US" sz="1600" b="1" dirty="0" smtClean="0">
                <a:effectLst>
                  <a:outerShdw blurRad="38100" dist="38100" dir="2700000" algn="tl">
                    <a:srgbClr val="000000">
                      <a:alpha val="43137"/>
                    </a:srgbClr>
                  </a:outerShdw>
                </a:effectLst>
                <a:latin typeface="Book Antiqua" pitchFamily="18" charset="0"/>
              </a:rPr>
              <a:t>              Value   : Rs. 10 </a:t>
            </a:r>
            <a:r>
              <a:rPr lang="en-US" sz="1600" b="1" dirty="0" err="1" smtClean="0">
                <a:effectLst>
                  <a:outerShdw blurRad="38100" dist="38100" dir="2700000" algn="tl">
                    <a:srgbClr val="000000">
                      <a:alpha val="43137"/>
                    </a:srgbClr>
                  </a:outerShdw>
                </a:effectLst>
                <a:latin typeface="Book Antiqua" pitchFamily="18" charset="0"/>
              </a:rPr>
              <a:t>Crore</a:t>
            </a:r>
            <a:r>
              <a:rPr lang="en-US" sz="1600" b="1" dirty="0" smtClean="0">
                <a:effectLst>
                  <a:outerShdw blurRad="38100" dist="38100" dir="2700000" algn="tl">
                    <a:srgbClr val="000000">
                      <a:alpha val="43137"/>
                    </a:srgbClr>
                  </a:outerShdw>
                </a:effectLst>
                <a:latin typeface="Book Antiqua" pitchFamily="18" charset="0"/>
              </a:rPr>
              <a:t> Approx</a:t>
            </a:r>
          </a:p>
          <a:p>
            <a:pPr marL="498341" indent="-457200">
              <a:spcBef>
                <a:spcPts val="0"/>
              </a:spcBef>
              <a:buClr>
                <a:srgbClr val="4F81BD"/>
              </a:buClr>
            </a:pPr>
            <a:endParaRPr lang="en-US" sz="1600" b="1" dirty="0" smtClean="0">
              <a:effectLst>
                <a:outerShdw blurRad="38100" dist="38100" dir="2700000" algn="tl">
                  <a:srgbClr val="000000">
                    <a:alpha val="43137"/>
                  </a:srgbClr>
                </a:outerShdw>
              </a:effectLst>
              <a:latin typeface="Book Antiqua" pitchFamily="18" charset="0"/>
            </a:endParaRPr>
          </a:p>
          <a:p>
            <a:pPr marL="498341" indent="-457200">
              <a:spcBef>
                <a:spcPts val="0"/>
              </a:spcBef>
              <a:buClr>
                <a:srgbClr val="4F81BD"/>
              </a:buClr>
            </a:pPr>
            <a:endParaRPr lang="en-US" sz="1600" b="1" dirty="0" smtClean="0">
              <a:effectLst>
                <a:outerShdw blurRad="38100" dist="38100" dir="2700000" algn="tl">
                  <a:srgbClr val="000000">
                    <a:alpha val="43137"/>
                  </a:srgbClr>
                </a:outerShdw>
              </a:effectLst>
              <a:latin typeface="Book Antiqua" pitchFamily="18" charset="0"/>
            </a:endParaRPr>
          </a:p>
          <a:p>
            <a:pPr marL="498341" indent="-457200">
              <a:spcBef>
                <a:spcPts val="0"/>
              </a:spcBef>
              <a:buClr>
                <a:srgbClr val="4F81BD"/>
              </a:buClr>
            </a:pPr>
            <a:r>
              <a:rPr lang="en-US" sz="2000" b="1" dirty="0" smtClean="0">
                <a:solidFill>
                  <a:prstClr val="black"/>
                </a:solidFill>
                <a:effectLst>
                  <a:outerShdw blurRad="38100" dist="38100" dir="2700000" algn="tl">
                    <a:srgbClr val="000000">
                      <a:alpha val="43137"/>
                    </a:srgbClr>
                  </a:outerShdw>
                </a:effectLst>
                <a:latin typeface="Book Antiqua" pitchFamily="18" charset="0"/>
              </a:rPr>
              <a:t>10. </a:t>
            </a:r>
            <a:r>
              <a:rPr lang="en-US" sz="2000" b="1" dirty="0" smtClean="0">
                <a:effectLst>
                  <a:outerShdw blurRad="38100" dist="38100" dir="2700000" algn="tl">
                    <a:srgbClr val="000000">
                      <a:alpha val="43137"/>
                    </a:srgbClr>
                  </a:outerShdw>
                </a:effectLst>
                <a:latin typeface="Book Antiqua" pitchFamily="18" charset="0"/>
              </a:rPr>
              <a:t>CHD Green Park Residency”, Sector- 45, </a:t>
            </a:r>
            <a:r>
              <a:rPr lang="en-US" sz="2000" b="1" dirty="0" err="1" smtClean="0">
                <a:effectLst>
                  <a:outerShdw blurRad="38100" dist="38100" dir="2700000" algn="tl">
                    <a:srgbClr val="000000">
                      <a:alpha val="43137"/>
                    </a:srgbClr>
                  </a:outerShdw>
                </a:effectLst>
                <a:latin typeface="Book Antiqua" pitchFamily="18" charset="0"/>
              </a:rPr>
              <a:t>Karnal</a:t>
            </a:r>
            <a:r>
              <a:rPr lang="en-US" sz="2000" b="1" dirty="0" smtClean="0">
                <a:effectLst>
                  <a:outerShdw blurRad="38100" dist="38100" dir="2700000" algn="tl">
                    <a:srgbClr val="000000">
                      <a:alpha val="43137"/>
                    </a:srgbClr>
                  </a:outerShdw>
                </a:effectLst>
                <a:latin typeface="Book Antiqua" pitchFamily="18" charset="0"/>
              </a:rPr>
              <a:t>, Haryana</a:t>
            </a:r>
          </a:p>
          <a:p>
            <a:pPr marL="498341" indent="-457200">
              <a:spcBef>
                <a:spcPts val="0"/>
              </a:spcBef>
              <a:buClr>
                <a:srgbClr val="4F81BD"/>
              </a:buClr>
            </a:pPr>
            <a:r>
              <a:rPr lang="en-US" sz="2000" b="1" dirty="0" smtClean="0">
                <a:latin typeface="Book Antiqua" pitchFamily="18" charset="0"/>
              </a:rPr>
              <a:t> 	   </a:t>
            </a:r>
            <a:r>
              <a:rPr lang="en-US" sz="1600" dirty="0" smtClean="0">
                <a:latin typeface="Book Antiqua" pitchFamily="18" charset="0"/>
              </a:rPr>
              <a:t>Complete Finishing &amp; Civil Structure work of Independent Floors at their city on turnkey         basis.</a:t>
            </a:r>
          </a:p>
          <a:p>
            <a:pPr marL="498341" indent="-457200">
              <a:spcBef>
                <a:spcPts val="0"/>
              </a:spcBef>
              <a:buClr>
                <a:srgbClr val="4F81BD"/>
              </a:buClr>
            </a:pPr>
            <a:endParaRPr lang="en-US" sz="1600" dirty="0" smtClean="0">
              <a:latin typeface="Book Antiqua" pitchFamily="18" charset="0"/>
            </a:endParaRPr>
          </a:p>
          <a:p>
            <a:pPr marL="498341" indent="-457200">
              <a:spcBef>
                <a:spcPts val="0"/>
              </a:spcBef>
              <a:buClr>
                <a:srgbClr val="4F81BD"/>
              </a:buClr>
            </a:pPr>
            <a:r>
              <a:rPr lang="en-US" sz="2000" b="1" dirty="0" smtClean="0">
                <a:effectLst>
                  <a:outerShdw blurRad="38100" dist="38100" dir="2700000" algn="tl">
                    <a:srgbClr val="000000">
                      <a:alpha val="43137"/>
                    </a:srgbClr>
                  </a:outerShdw>
                </a:effectLst>
                <a:latin typeface="Book Antiqua" pitchFamily="18" charset="0"/>
              </a:rPr>
              <a:t>	   </a:t>
            </a:r>
            <a:r>
              <a:rPr lang="en-US" sz="1600" b="1" dirty="0" smtClean="0">
                <a:effectLst>
                  <a:outerShdw blurRad="38100" dist="38100" dir="2700000" algn="tl">
                    <a:srgbClr val="000000">
                      <a:alpha val="43137"/>
                    </a:srgbClr>
                  </a:outerShdw>
                </a:effectLst>
                <a:latin typeface="Book Antiqua" pitchFamily="18" charset="0"/>
              </a:rPr>
              <a:t>Client   : M/s. CHD DEVELOPERS LIMITED</a:t>
            </a:r>
            <a:r>
              <a:rPr lang="en-US" sz="2000" b="1" dirty="0" smtClean="0">
                <a:latin typeface="Book Antiqua" pitchFamily="18" charset="0"/>
              </a:rPr>
              <a:t>	</a:t>
            </a:r>
          </a:p>
          <a:p>
            <a:pPr marL="498341" indent="-457200">
              <a:spcBef>
                <a:spcPts val="0"/>
              </a:spcBef>
              <a:buClr>
                <a:srgbClr val="4F81BD"/>
              </a:buClr>
            </a:pPr>
            <a:endParaRPr lang="en-US" sz="2000" b="1" dirty="0" smtClean="0">
              <a:latin typeface="Book Antiqua" pitchFamily="18" charset="0"/>
            </a:endParaRPr>
          </a:p>
          <a:p>
            <a:pPr marL="498341" indent="-457200">
              <a:spcBef>
                <a:spcPts val="0"/>
              </a:spcBef>
              <a:buClr>
                <a:srgbClr val="4F81BD"/>
              </a:buClr>
            </a:pPr>
            <a:r>
              <a:rPr lang="en-US" sz="2000" b="1" dirty="0" smtClean="0">
                <a:latin typeface="Book Antiqua" pitchFamily="18" charset="0"/>
              </a:rPr>
              <a:t>		</a:t>
            </a:r>
          </a:p>
        </p:txBody>
      </p:sp>
      <p:pic>
        <p:nvPicPr>
          <p:cNvPr id="8" name="Picture 3"/>
          <p:cNvPicPr>
            <a:picLocks noChangeAspect="1" noChangeArrowheads="1"/>
          </p:cNvPicPr>
          <p:nvPr/>
        </p:nvPicPr>
        <p:blipFill>
          <a:blip r:embed="rId2" cstate="print"/>
          <a:srcRect/>
          <a:stretch>
            <a:fillRect/>
          </a:stretch>
        </p:blipFill>
        <p:spPr bwMode="auto">
          <a:xfrm>
            <a:off x="8775514" y="211915"/>
            <a:ext cx="566923" cy="562785"/>
          </a:xfrm>
          <a:prstGeom prst="rect">
            <a:avLst/>
          </a:prstGeom>
          <a:noFill/>
          <a:ln w="9525">
            <a:noFill/>
            <a:miter lim="800000"/>
            <a:headEnd/>
            <a:tailEnd/>
          </a:ln>
        </p:spPr>
      </p:pic>
      <p:sp>
        <p:nvSpPr>
          <p:cNvPr id="9" name="Footer Placeholder 4"/>
          <p:cNvSpPr txBox="1">
            <a:spLocks/>
          </p:cNvSpPr>
          <p:nvPr/>
        </p:nvSpPr>
        <p:spPr>
          <a:xfrm>
            <a:off x="2332037" y="5575300"/>
            <a:ext cx="4648199" cy="381988"/>
          </a:xfrm>
          <a:prstGeom prst="rect">
            <a:avLst/>
          </a:prstGeom>
        </p:spPr>
        <p:txBody>
          <a:bodyPr vert="horz"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smtClean="0">
                <a:ln>
                  <a:noFill/>
                </a:ln>
                <a:solidFill>
                  <a:schemeClr val="tx1">
                    <a:tint val="75000"/>
                  </a:schemeClr>
                </a:solidFill>
                <a:effectLst/>
                <a:uLnTx/>
                <a:uFillTx/>
                <a:latin typeface="Arial" charset="0"/>
                <a:ea typeface="+mn-ea"/>
                <a:cs typeface="+mn-cs"/>
              </a:rPr>
              <a:t>FASTECH PROJECTS PRIVATE LIMITED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smtClean="0">
                <a:ln>
                  <a:noFill/>
                </a:ln>
                <a:solidFill>
                  <a:schemeClr val="tx1">
                    <a:tint val="75000"/>
                  </a:schemeClr>
                </a:solidFill>
                <a:effectLst/>
                <a:uLnTx/>
                <a:uFillTx/>
                <a:latin typeface="Arial" charset="0"/>
                <a:ea typeface="+mn-ea"/>
                <a:cs typeface="+mn-cs"/>
                <a:hlinkClick r:id="rId3"/>
              </a:rPr>
              <a:t>www.fastech.co.in</a:t>
            </a:r>
            <a:endParaRPr kumimoji="0" lang="en-IN" sz="1200" b="0" i="0" u="none" strike="noStrike" kern="1200" cap="none" spc="0" normalizeH="0" baseline="0" noProof="0" dirty="0" smtClean="0">
              <a:ln>
                <a:noFill/>
              </a:ln>
              <a:solidFill>
                <a:schemeClr val="tx1">
                  <a:tint val="75000"/>
                </a:schemeClr>
              </a:solidFill>
              <a:effectLst/>
              <a:uLnTx/>
              <a:uFillTx/>
              <a:latin typeface="Arial" charset="0"/>
              <a:ea typeface="+mn-ea"/>
              <a:cs typeface="+mn-cs"/>
            </a:endParaRPr>
          </a:p>
        </p:txBody>
      </p:sp>
      <p:sp>
        <p:nvSpPr>
          <p:cNvPr id="6" name="Title 4"/>
          <p:cNvSpPr>
            <a:spLocks noGrp="1"/>
          </p:cNvSpPr>
          <p:nvPr>
            <p:ph type="title"/>
          </p:nvPr>
        </p:nvSpPr>
        <p:spPr>
          <a:xfrm>
            <a:off x="274637" y="165100"/>
            <a:ext cx="5791200" cy="457200"/>
          </a:xfrm>
        </p:spPr>
        <p:txBody>
          <a:bodyPr>
            <a:normAutofit/>
          </a:bodyPr>
          <a:lstStyle/>
          <a:p>
            <a:pPr algn="l" eaLnBrk="1" hangingPunct="1"/>
            <a:r>
              <a:rPr lang="en-US" sz="2400" b="1" u="sng" dirty="0" smtClean="0">
                <a:solidFill>
                  <a:schemeClr val="accent1"/>
                </a:solidFill>
                <a:latin typeface="Book Antiqua" pitchFamily="18" charset="0"/>
              </a:rPr>
              <a:t>On- Going Projects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10" y="88900"/>
            <a:ext cx="8070327" cy="381000"/>
          </a:xfrm>
        </p:spPr>
        <p:txBody>
          <a:bodyPr>
            <a:noAutofit/>
          </a:bodyPr>
          <a:lstStyle/>
          <a:p>
            <a:r>
              <a:rPr lang="en-US" sz="2000"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HYDE PARK  - Multistoried Apartments at  Sector -78, </a:t>
            </a:r>
            <a:r>
              <a:rPr lang="en-US" sz="2000"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sz="2000"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endParaRPr lang="en-US" sz="2000" u="sng"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a:xfrm>
            <a:off x="8507288" y="5706592"/>
            <a:ext cx="795074" cy="325908"/>
          </a:xfrm>
        </p:spPr>
        <p:txBody>
          <a:bodyPr/>
          <a:lstStyle/>
          <a:p>
            <a:pPr>
              <a:defRPr/>
            </a:pPr>
            <a:fld id="{2304C929-0936-4BF6-88F0-A25F80984056}" type="slidenum">
              <a:rPr lang="en-US" smtClean="0"/>
              <a:pPr>
                <a:defRPr/>
              </a:pPr>
              <a:t>15</a:t>
            </a:fld>
            <a:endParaRPr lang="en-US" dirty="0"/>
          </a:p>
        </p:txBody>
      </p:sp>
      <p:pic>
        <p:nvPicPr>
          <p:cNvPr id="8" name="Picture 3"/>
          <p:cNvPicPr>
            <a:picLocks noChangeAspect="1" noChangeArrowheads="1"/>
          </p:cNvPicPr>
          <p:nvPr/>
        </p:nvPicPr>
        <p:blipFill>
          <a:blip r:embed="rId2" cstate="print"/>
          <a:srcRect/>
          <a:stretch>
            <a:fillRect/>
          </a:stretch>
        </p:blipFill>
        <p:spPr bwMode="auto">
          <a:xfrm>
            <a:off x="8775514" y="211915"/>
            <a:ext cx="566923" cy="562785"/>
          </a:xfrm>
          <a:prstGeom prst="rect">
            <a:avLst/>
          </a:prstGeom>
          <a:noFill/>
          <a:ln w="9525">
            <a:noFill/>
            <a:miter lim="800000"/>
            <a:headEnd/>
            <a:tailEnd/>
          </a:ln>
        </p:spPr>
      </p:pic>
      <p:sp>
        <p:nvSpPr>
          <p:cNvPr id="9" name="Footer Placeholder 4"/>
          <p:cNvSpPr>
            <a:spLocks noGrp="1"/>
          </p:cNvSpPr>
          <p:nvPr>
            <p:ph type="ftr" sz="quarter" idx="11"/>
          </p:nvPr>
        </p:nvSpPr>
        <p:spPr>
          <a:xfrm>
            <a:off x="1874837" y="5574312"/>
            <a:ext cx="4648199" cy="38198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pic>
        <p:nvPicPr>
          <p:cNvPr id="1026" name="Picture 2"/>
          <p:cNvPicPr>
            <a:picLocks noGrp="1" noChangeAspect="1" noChangeArrowheads="1"/>
          </p:cNvPicPr>
          <p:nvPr>
            <p:ph sz="half" idx="1"/>
          </p:nvPr>
        </p:nvPicPr>
        <p:blipFill>
          <a:blip r:embed="rId4" cstate="print"/>
          <a:srcRect/>
          <a:stretch>
            <a:fillRect/>
          </a:stretch>
        </p:blipFill>
        <p:spPr bwMode="auto">
          <a:xfrm>
            <a:off x="579437" y="469900"/>
            <a:ext cx="6858000" cy="4343400"/>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pic>
        <p:nvPicPr>
          <p:cNvPr id="7" name="Picture 2"/>
          <p:cNvPicPr>
            <a:picLocks noChangeAspect="1" noChangeArrowheads="1"/>
          </p:cNvPicPr>
          <p:nvPr/>
        </p:nvPicPr>
        <p:blipFill>
          <a:blip r:embed="rId5" cstate="print">
            <a:lum bright="-10000" contrast="20000"/>
          </a:blip>
          <a:srcRect l="1010" r="1010"/>
          <a:stretch>
            <a:fillRect/>
          </a:stretch>
        </p:blipFill>
        <p:spPr bwMode="auto">
          <a:xfrm>
            <a:off x="5837237" y="3670300"/>
            <a:ext cx="3378631" cy="1828800"/>
          </a:xfrm>
          <a:prstGeom prst="rect">
            <a:avLst/>
          </a:prstGeom>
          <a:ln>
            <a:noFill/>
          </a:ln>
          <a:effectLst>
            <a:softEdge rad="112500"/>
          </a:effectLst>
        </p:spPr>
      </p:pic>
      <p:pic>
        <p:nvPicPr>
          <p:cNvPr id="10" name="Picture 9" descr="2thelogo.jpg"/>
          <p:cNvPicPr>
            <a:picLocks noChangeAspect="1"/>
          </p:cNvPicPr>
          <p:nvPr/>
        </p:nvPicPr>
        <p:blipFill>
          <a:blip r:embed="rId6" cstate="print">
            <a:lum bright="-10000" contrast="30000"/>
          </a:blip>
          <a:stretch>
            <a:fillRect/>
          </a:stretch>
        </p:blipFill>
        <p:spPr>
          <a:xfrm>
            <a:off x="7361237" y="3517900"/>
            <a:ext cx="1143000" cy="58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722437" y="4813300"/>
            <a:ext cx="3962400" cy="369332"/>
          </a:xfrm>
          <a:prstGeom prst="rect">
            <a:avLst/>
          </a:prstGeom>
          <a:noFill/>
        </p:spPr>
        <p:txBody>
          <a:bodyPr wrap="square" rtlCol="0">
            <a:spAutoFit/>
          </a:bodyPr>
          <a:lstStyle/>
          <a:p>
            <a:r>
              <a:rPr lang="en-US" dirty="0" smtClean="0"/>
              <a:t>                 (Actual view)</a:t>
            </a:r>
            <a:endParaRPr lang="en-IN" dirty="0"/>
          </a:p>
        </p:txBody>
      </p:sp>
      <p:sp>
        <p:nvSpPr>
          <p:cNvPr id="12" name="Rectangle 11"/>
          <p:cNvSpPr/>
          <p:nvPr/>
        </p:nvSpPr>
        <p:spPr>
          <a:xfrm>
            <a:off x="7056437" y="5586968"/>
            <a:ext cx="1762021" cy="369332"/>
          </a:xfrm>
          <a:prstGeom prst="rect">
            <a:avLst/>
          </a:prstGeom>
        </p:spPr>
        <p:txBody>
          <a:bodyPr wrap="none">
            <a:spAutoFit/>
          </a:bodyPr>
          <a:lstStyle/>
          <a:p>
            <a:r>
              <a:rPr lang="en-IN" dirty="0" smtClean="0"/>
              <a:t>(Architect view)</a:t>
            </a:r>
            <a:endParaRPr lang="en-IN"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484437" y="5638800"/>
            <a:ext cx="4343400" cy="469900"/>
          </a:xfrm>
        </p:spPr>
        <p:txBody>
          <a:bodyPr/>
          <a:lstStyle/>
          <a:p>
            <a:pPr>
              <a:defRPr/>
            </a:pPr>
            <a:r>
              <a:rPr lang="en-IN" dirty="0" smtClean="0"/>
              <a:t>FASTECH PROJECTS PRIVATE LIMITED . </a:t>
            </a:r>
          </a:p>
          <a:p>
            <a:pPr>
              <a:defRPr/>
            </a:pPr>
            <a:r>
              <a:rPr lang="en-IN" dirty="0" smtClean="0">
                <a:hlinkClick r:id="rId2"/>
              </a:rPr>
              <a:t>www.fastech.co.in</a:t>
            </a:r>
            <a:endParaRPr lang="en-IN" dirty="0" smtClean="0"/>
          </a:p>
        </p:txBody>
      </p:sp>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16</a:t>
            </a:fld>
            <a:endParaRPr lang="en-US" dirty="0"/>
          </a:p>
        </p:txBody>
      </p:sp>
      <p:pic>
        <p:nvPicPr>
          <p:cNvPr id="8" name="Picture 3"/>
          <p:cNvPicPr>
            <a:picLocks noChangeAspect="1" noChangeArrowheads="1"/>
          </p:cNvPicPr>
          <p:nvPr/>
        </p:nvPicPr>
        <p:blipFill>
          <a:blip r:embed="rId3" cstate="print"/>
          <a:srcRect/>
          <a:stretch>
            <a:fillRect/>
          </a:stretch>
        </p:blipFill>
        <p:spPr bwMode="auto">
          <a:xfrm>
            <a:off x="8732837" y="165100"/>
            <a:ext cx="566923" cy="562785"/>
          </a:xfrm>
          <a:prstGeom prst="rect">
            <a:avLst/>
          </a:prstGeom>
          <a:noFill/>
          <a:ln w="9525">
            <a:noFill/>
            <a:miter lim="800000"/>
            <a:headEnd/>
            <a:tailEnd/>
          </a:ln>
        </p:spPr>
      </p:pic>
      <p:pic>
        <p:nvPicPr>
          <p:cNvPr id="2050" name="Picture 2"/>
          <p:cNvPicPr>
            <a:picLocks noGrp="1" noChangeAspect="1" noChangeArrowheads="1"/>
          </p:cNvPicPr>
          <p:nvPr>
            <p:ph sz="half" idx="1"/>
          </p:nvPr>
        </p:nvPicPr>
        <p:blipFill>
          <a:blip r:embed="rId4" cstate="print"/>
          <a:srcRect/>
          <a:stretch>
            <a:fillRect/>
          </a:stretch>
        </p:blipFill>
        <p:spPr bwMode="auto">
          <a:xfrm>
            <a:off x="503237" y="393700"/>
            <a:ext cx="8153400" cy="4953000"/>
          </a:xfrm>
          <a:prstGeom prst="rect">
            <a:avLst/>
          </a:prstGeom>
          <a:ln>
            <a:noFill/>
          </a:ln>
          <a:effectLst>
            <a:softEdge rad="112500"/>
          </a:effectLst>
        </p:spPr>
      </p:pic>
      <p:sp>
        <p:nvSpPr>
          <p:cNvPr id="7" name="Rectangle 6"/>
          <p:cNvSpPr/>
          <p:nvPr/>
        </p:nvSpPr>
        <p:spPr>
          <a:xfrm>
            <a:off x="503237" y="0"/>
            <a:ext cx="7162800" cy="369332"/>
          </a:xfrm>
          <a:prstGeom prst="rect">
            <a:avLst/>
          </a:prstGeom>
        </p:spPr>
        <p:txBody>
          <a:bodyPr wrap="square">
            <a:spAutoFit/>
          </a:bodyPr>
          <a:lstStyle/>
          <a:p>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HYDE PARK  - Multistoried Apartments at  Sector -78,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endParaRPr lang="en-IN" dirty="0"/>
          </a:p>
        </p:txBody>
      </p:sp>
      <p:sp>
        <p:nvSpPr>
          <p:cNvPr id="9" name="Rectangle 8"/>
          <p:cNvSpPr/>
          <p:nvPr/>
        </p:nvSpPr>
        <p:spPr>
          <a:xfrm>
            <a:off x="3932237" y="52705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8656637" y="241301"/>
            <a:ext cx="566923" cy="562785"/>
          </a:xfrm>
          <a:prstGeom prst="rect">
            <a:avLst/>
          </a:prstGeom>
          <a:noFill/>
          <a:ln w="9525">
            <a:noFill/>
            <a:miter lim="800000"/>
            <a:headEnd/>
            <a:tailEnd/>
          </a:ln>
        </p:spPr>
      </p:pic>
      <p:sp>
        <p:nvSpPr>
          <p:cNvPr id="5"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17</a:t>
            </a:fld>
            <a:endParaRPr lang="en-US" dirty="0"/>
          </a:p>
        </p:txBody>
      </p:sp>
      <p:pic>
        <p:nvPicPr>
          <p:cNvPr id="1028" name="Picture 4" descr="C:\Users\RISHABH\Desktop\THE HYDE PARK\20171122_140408.jpg"/>
          <p:cNvPicPr>
            <a:picLocks noChangeAspect="1" noChangeArrowheads="1"/>
          </p:cNvPicPr>
          <p:nvPr/>
        </p:nvPicPr>
        <p:blipFill>
          <a:blip r:embed="rId4" cstate="print"/>
          <a:srcRect/>
          <a:stretch>
            <a:fillRect/>
          </a:stretch>
        </p:blipFill>
        <p:spPr bwMode="auto">
          <a:xfrm rot="5400000">
            <a:off x="4503737" y="1193800"/>
            <a:ext cx="4800600" cy="3352800"/>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427037" y="2908300"/>
            <a:ext cx="4724400" cy="2438400"/>
          </a:xfrm>
          <a:prstGeom prst="rect">
            <a:avLst/>
          </a:prstGeom>
          <a:ln>
            <a:noFill/>
          </a:ln>
          <a:effectLst>
            <a:softEdge rad="112500"/>
          </a:effectLst>
        </p:spPr>
      </p:pic>
      <p:pic>
        <p:nvPicPr>
          <p:cNvPr id="1031" name="Picture 7"/>
          <p:cNvPicPr>
            <a:picLocks noChangeAspect="1" noChangeArrowheads="1"/>
          </p:cNvPicPr>
          <p:nvPr/>
        </p:nvPicPr>
        <p:blipFill>
          <a:blip r:embed="rId6" cstate="print"/>
          <a:srcRect/>
          <a:stretch>
            <a:fillRect/>
          </a:stretch>
        </p:blipFill>
        <p:spPr bwMode="auto">
          <a:xfrm>
            <a:off x="427037" y="469900"/>
            <a:ext cx="4724400" cy="2438400"/>
          </a:xfrm>
          <a:prstGeom prst="rect">
            <a:avLst/>
          </a:prstGeom>
          <a:ln>
            <a:noFill/>
          </a:ln>
          <a:effectLst>
            <a:softEdge rad="112500"/>
          </a:effectLst>
        </p:spPr>
      </p:pic>
      <p:sp>
        <p:nvSpPr>
          <p:cNvPr id="8" name="Rectangle 7"/>
          <p:cNvSpPr/>
          <p:nvPr/>
        </p:nvSpPr>
        <p:spPr>
          <a:xfrm>
            <a:off x="3932237" y="5270500"/>
            <a:ext cx="1505540" cy="369332"/>
          </a:xfrm>
          <a:prstGeom prst="rect">
            <a:avLst/>
          </a:prstGeom>
        </p:spPr>
        <p:txBody>
          <a:bodyPr wrap="none">
            <a:spAutoFit/>
          </a:bodyPr>
          <a:lstStyle/>
          <a:p>
            <a:r>
              <a:rPr lang="en-US" dirty="0" smtClean="0"/>
              <a:t>(Actual view)</a:t>
            </a:r>
            <a:endParaRPr lang="en-IN" dirty="0"/>
          </a:p>
        </p:txBody>
      </p:sp>
      <p:sp>
        <p:nvSpPr>
          <p:cNvPr id="9" name="Rectangle 8"/>
          <p:cNvSpPr/>
          <p:nvPr/>
        </p:nvSpPr>
        <p:spPr>
          <a:xfrm>
            <a:off x="579437" y="0"/>
            <a:ext cx="5205271" cy="369332"/>
          </a:xfrm>
          <a:prstGeom prst="rect">
            <a:avLst/>
          </a:prstGeom>
        </p:spPr>
        <p:txBody>
          <a:bodyPr wrap="none">
            <a:spAutoFit/>
          </a:bodyPr>
          <a:lstStyle/>
          <a:p>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HYDE PARK” Project at Sector-78,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endParaRPr lang="en-IN"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p:cNvSpPr>
            <a:spLocks noGrp="1"/>
          </p:cNvSpPr>
          <p:nvPr>
            <p:ph type="ftr" sz="quarter" idx="11"/>
          </p:nvPr>
        </p:nvSpPr>
        <p:spPr>
          <a:xfrm>
            <a:off x="960437" y="5706592"/>
            <a:ext cx="6858000" cy="32590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18</a:t>
            </a:fld>
            <a:endParaRPr lang="en-US" dirty="0"/>
          </a:p>
        </p:txBody>
      </p:sp>
      <p:pic>
        <p:nvPicPr>
          <p:cNvPr id="13" name="Picture 3"/>
          <p:cNvPicPr>
            <a:picLocks noChangeAspect="1" noChangeArrowheads="1"/>
          </p:cNvPicPr>
          <p:nvPr/>
        </p:nvPicPr>
        <p:blipFill>
          <a:blip r:embed="rId4" cstate="print"/>
          <a:srcRect/>
          <a:stretch>
            <a:fillRect/>
          </a:stretch>
        </p:blipFill>
        <p:spPr bwMode="auto">
          <a:xfrm>
            <a:off x="8809037" y="88900"/>
            <a:ext cx="566923" cy="562785"/>
          </a:xfrm>
          <a:prstGeom prst="rect">
            <a:avLst/>
          </a:prstGeom>
          <a:noFill/>
          <a:ln w="9525">
            <a:noFill/>
            <a:miter lim="800000"/>
            <a:headEnd/>
            <a:tailEnd/>
          </a:ln>
        </p:spPr>
      </p:pic>
      <p:sp>
        <p:nvSpPr>
          <p:cNvPr id="16" name="Title 1"/>
          <p:cNvSpPr>
            <a:spLocks noGrp="1"/>
          </p:cNvSpPr>
          <p:nvPr>
            <p:ph type="title"/>
          </p:nvPr>
        </p:nvSpPr>
        <p:spPr>
          <a:xfrm>
            <a:off x="198437" y="88900"/>
            <a:ext cx="8070327" cy="381000"/>
          </a:xfrm>
        </p:spPr>
        <p:txBody>
          <a:bodyPr>
            <a:noAutofit/>
          </a:bodyPr>
          <a:lstStyle/>
          <a:p>
            <a:pPr algn="l"/>
            <a:r>
              <a:rPr lang="en-US" sz="1800"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HYDE PARK” (Central Park) at Sector-78, </a:t>
            </a:r>
            <a:r>
              <a:rPr lang="en-US" sz="1800"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sz="1800"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endParaRPr lang="en-US" sz="2000" dirty="0">
              <a:effectLst>
                <a:outerShdw blurRad="38100" dist="38100" dir="2700000" algn="tl">
                  <a:srgbClr val="000000">
                    <a:alpha val="43137"/>
                  </a:srgbClr>
                </a:outerShdw>
              </a:effectLst>
            </a:endParaRPr>
          </a:p>
        </p:txBody>
      </p:sp>
      <p:pic>
        <p:nvPicPr>
          <p:cNvPr id="3074" name="Picture 2" descr="C:\Users\RISHABH\Desktop\THE HYDE PARK\Central Park\Kids Play Area.JPG"/>
          <p:cNvPicPr>
            <a:picLocks noChangeAspect="1" noChangeArrowheads="1"/>
          </p:cNvPicPr>
          <p:nvPr/>
        </p:nvPicPr>
        <p:blipFill>
          <a:blip r:embed="rId5" cstate="print"/>
          <a:srcRect/>
          <a:stretch>
            <a:fillRect/>
          </a:stretch>
        </p:blipFill>
        <p:spPr bwMode="auto">
          <a:xfrm>
            <a:off x="3170237" y="698500"/>
            <a:ext cx="3048000" cy="2438400"/>
          </a:xfrm>
          <a:prstGeom prst="rect">
            <a:avLst/>
          </a:prstGeom>
          <a:ln>
            <a:noFill/>
          </a:ln>
          <a:effectLst>
            <a:softEdge rad="112500"/>
          </a:effectLst>
        </p:spPr>
      </p:pic>
      <p:pic>
        <p:nvPicPr>
          <p:cNvPr id="3075" name="Picture 3" descr="C:\Users\RISHABH\Desktop\THE HYDE PARK\Central Park\Exercise Station.JPG"/>
          <p:cNvPicPr>
            <a:picLocks noChangeAspect="1" noChangeArrowheads="1"/>
          </p:cNvPicPr>
          <p:nvPr/>
        </p:nvPicPr>
        <p:blipFill>
          <a:blip r:embed="rId6" cstate="print"/>
          <a:srcRect/>
          <a:stretch>
            <a:fillRect/>
          </a:stretch>
        </p:blipFill>
        <p:spPr bwMode="auto">
          <a:xfrm>
            <a:off x="198437" y="634332"/>
            <a:ext cx="2971800" cy="2502568"/>
          </a:xfrm>
          <a:prstGeom prst="rect">
            <a:avLst/>
          </a:prstGeom>
          <a:ln>
            <a:noFill/>
          </a:ln>
          <a:effectLst>
            <a:softEdge rad="112500"/>
          </a:effectLst>
        </p:spPr>
      </p:pic>
      <p:pic>
        <p:nvPicPr>
          <p:cNvPr id="3076" name="Picture 4" descr="C:\Users\RISHABH\Desktop\THE HYDE PARK\Central Park\Cricket Pitch.JPG"/>
          <p:cNvPicPr>
            <a:picLocks noChangeAspect="1" noChangeArrowheads="1"/>
          </p:cNvPicPr>
          <p:nvPr/>
        </p:nvPicPr>
        <p:blipFill>
          <a:blip r:embed="rId7" cstate="print"/>
          <a:srcRect/>
          <a:stretch>
            <a:fillRect/>
          </a:stretch>
        </p:blipFill>
        <p:spPr bwMode="auto">
          <a:xfrm rot="5400000">
            <a:off x="6336770" y="436037"/>
            <a:ext cx="2506133" cy="2895600"/>
          </a:xfrm>
          <a:prstGeom prst="rect">
            <a:avLst/>
          </a:prstGeom>
          <a:ln>
            <a:noFill/>
          </a:ln>
          <a:effectLst>
            <a:softEdge rad="112500"/>
          </a:effectLst>
        </p:spPr>
      </p:pic>
      <p:pic>
        <p:nvPicPr>
          <p:cNvPr id="3077" name="Picture 5" descr="C:\Users\RISHABH\Desktop\THE HYDE PARK\Central Park\Tennis Court,.JPG"/>
          <p:cNvPicPr>
            <a:picLocks noChangeAspect="1" noChangeArrowheads="1"/>
          </p:cNvPicPr>
          <p:nvPr/>
        </p:nvPicPr>
        <p:blipFill>
          <a:blip r:embed="rId8" cstate="print"/>
          <a:srcRect/>
          <a:stretch>
            <a:fillRect/>
          </a:stretch>
        </p:blipFill>
        <p:spPr bwMode="auto">
          <a:xfrm>
            <a:off x="198437" y="3213100"/>
            <a:ext cx="3074276" cy="2286000"/>
          </a:xfrm>
          <a:prstGeom prst="rect">
            <a:avLst/>
          </a:prstGeom>
          <a:ln>
            <a:noFill/>
          </a:ln>
          <a:effectLst>
            <a:softEdge rad="112500"/>
          </a:effectLst>
        </p:spPr>
      </p:pic>
      <p:pic>
        <p:nvPicPr>
          <p:cNvPr id="3078" name="Picture 6" descr="C:\Users\RISHABH\Desktop\THE HYDE PARK\Central Park\Meditation Court.JPG"/>
          <p:cNvPicPr>
            <a:picLocks noChangeAspect="1" noChangeArrowheads="1"/>
          </p:cNvPicPr>
          <p:nvPr/>
        </p:nvPicPr>
        <p:blipFill>
          <a:blip r:embed="rId9" cstate="print"/>
          <a:srcRect/>
          <a:stretch>
            <a:fillRect/>
          </a:stretch>
        </p:blipFill>
        <p:spPr bwMode="auto">
          <a:xfrm>
            <a:off x="3246436" y="3136900"/>
            <a:ext cx="3013841" cy="2362200"/>
          </a:xfrm>
          <a:prstGeom prst="rect">
            <a:avLst/>
          </a:prstGeom>
          <a:ln>
            <a:noFill/>
          </a:ln>
          <a:effectLst>
            <a:softEdge rad="112500"/>
          </a:effectLst>
        </p:spPr>
      </p:pic>
      <p:pic>
        <p:nvPicPr>
          <p:cNvPr id="3079" name="Picture 7" descr="C:\Users\RISHABH\Desktop\THE HYDE PARK\Central Park\Park Area,.JPG"/>
          <p:cNvPicPr>
            <a:picLocks noChangeAspect="1" noChangeArrowheads="1"/>
          </p:cNvPicPr>
          <p:nvPr/>
        </p:nvPicPr>
        <p:blipFill>
          <a:blip r:embed="rId10" cstate="print"/>
          <a:srcRect/>
          <a:stretch>
            <a:fillRect/>
          </a:stretch>
        </p:blipFill>
        <p:spPr bwMode="auto">
          <a:xfrm>
            <a:off x="6218237" y="3136900"/>
            <a:ext cx="2849880" cy="2374900"/>
          </a:xfrm>
          <a:prstGeom prst="rect">
            <a:avLst/>
          </a:prstGeom>
          <a:ln>
            <a:noFill/>
          </a:ln>
          <a:effectLst>
            <a:softEdge rad="112500"/>
          </a:effectLst>
        </p:spPr>
      </p:pic>
      <p:sp>
        <p:nvSpPr>
          <p:cNvPr id="12" name="Rectangle 11"/>
          <p:cNvSpPr/>
          <p:nvPr/>
        </p:nvSpPr>
        <p:spPr>
          <a:xfrm>
            <a:off x="3779837" y="5358368"/>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19</a:t>
            </a:fld>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503237" y="546100"/>
            <a:ext cx="6902824" cy="4572000"/>
          </a:xfrm>
          <a:prstGeom prst="rect">
            <a:avLst/>
          </a:prstGeom>
          <a:ln>
            <a:noFill/>
          </a:ln>
          <a:effectLst>
            <a:softEdge rad="112500"/>
          </a:effectLst>
        </p:spPr>
      </p:pic>
      <p:sp>
        <p:nvSpPr>
          <p:cNvPr id="8" name="Footer Placeholder 3"/>
          <p:cNvSpPr>
            <a:spLocks noGrp="1"/>
          </p:cNvSpPr>
          <p:nvPr>
            <p:ph type="ftr" sz="quarter" idx="11"/>
          </p:nvPr>
        </p:nvSpPr>
        <p:spPr>
          <a:xfrm>
            <a:off x="2332037" y="5701998"/>
            <a:ext cx="4876800" cy="406702"/>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pic>
        <p:nvPicPr>
          <p:cNvPr id="9" name="Picture 3"/>
          <p:cNvPicPr>
            <a:picLocks noChangeAspect="1" noChangeArrowheads="1"/>
          </p:cNvPicPr>
          <p:nvPr/>
        </p:nvPicPr>
        <p:blipFill>
          <a:blip r:embed="rId4" cstate="print"/>
          <a:srcRect/>
          <a:stretch>
            <a:fillRect/>
          </a:stretch>
        </p:blipFill>
        <p:spPr bwMode="auto">
          <a:xfrm>
            <a:off x="8851714" y="135715"/>
            <a:ext cx="566923" cy="56278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5837237" y="3822700"/>
            <a:ext cx="3124200" cy="1828800"/>
          </a:xfrm>
          <a:prstGeom prst="rect">
            <a:avLst/>
          </a:prstGeom>
          <a:ln>
            <a:noFill/>
          </a:ln>
          <a:effectLst>
            <a:softEdge rad="112500"/>
          </a:effectLst>
        </p:spPr>
      </p:pic>
      <p:sp>
        <p:nvSpPr>
          <p:cNvPr id="10" name="Rectangle 9"/>
          <p:cNvSpPr/>
          <p:nvPr/>
        </p:nvSpPr>
        <p:spPr>
          <a:xfrm>
            <a:off x="2960097" y="5041900"/>
            <a:ext cx="1505540" cy="369332"/>
          </a:xfrm>
          <a:prstGeom prst="rect">
            <a:avLst/>
          </a:prstGeom>
        </p:spPr>
        <p:txBody>
          <a:bodyPr wrap="square">
            <a:spAutoFit/>
          </a:bodyPr>
          <a:lstStyle/>
          <a:p>
            <a:r>
              <a:rPr lang="en-US" dirty="0" smtClean="0"/>
              <a:t>(Actual view)</a:t>
            </a:r>
            <a:endParaRPr lang="en-IN" dirty="0"/>
          </a:p>
        </p:txBody>
      </p:sp>
      <p:sp>
        <p:nvSpPr>
          <p:cNvPr id="11" name="Rectangle 10"/>
          <p:cNvSpPr/>
          <p:nvPr/>
        </p:nvSpPr>
        <p:spPr>
          <a:xfrm>
            <a:off x="6675437" y="5586968"/>
            <a:ext cx="1762021" cy="369332"/>
          </a:xfrm>
          <a:prstGeom prst="rect">
            <a:avLst/>
          </a:prstGeom>
        </p:spPr>
        <p:txBody>
          <a:bodyPr wrap="none">
            <a:spAutoFit/>
          </a:bodyPr>
          <a:lstStyle/>
          <a:p>
            <a:r>
              <a:rPr lang="en-IN" dirty="0" smtClean="0"/>
              <a:t>(Architect view)</a:t>
            </a:r>
            <a:endParaRPr lang="en-IN" dirty="0"/>
          </a:p>
        </p:txBody>
      </p:sp>
      <p:sp>
        <p:nvSpPr>
          <p:cNvPr id="12" name="TextBox 11"/>
          <p:cNvSpPr txBox="1"/>
          <p:nvPr/>
        </p:nvSpPr>
        <p:spPr>
          <a:xfrm>
            <a:off x="427037" y="88900"/>
            <a:ext cx="67818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rPr>
              <a:t>Club House at The Hyde Park, Sector-78, </a:t>
            </a:r>
            <a:r>
              <a:rPr lang="en-US" sz="2000" u="sng" dirty="0" err="1" smtClean="0">
                <a:effectLst>
                  <a:outerShdw blurRad="38100" dist="38100" dir="2700000" algn="tl">
                    <a:srgbClr val="000000">
                      <a:alpha val="43137"/>
                    </a:srgbClr>
                  </a:outerShdw>
                </a:effectLst>
              </a:rPr>
              <a:t>Noida</a:t>
            </a:r>
            <a:r>
              <a:rPr lang="en-US" sz="2000" u="sng" dirty="0" smtClean="0">
                <a:effectLst>
                  <a:outerShdw blurRad="38100" dist="38100" dir="2700000" algn="tl">
                    <a:srgbClr val="000000">
                      <a:alpha val="43137"/>
                    </a:srgbClr>
                  </a:outerShdw>
                </a:effectLst>
              </a:rPr>
              <a:t>:-</a:t>
            </a:r>
            <a:endParaRPr lang="en-US" sz="2000"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pic>
        <p:nvPicPr>
          <p:cNvPr id="6" name="Picture 5" descr="020603_1533_0033_osls.jpg"/>
          <p:cNvPicPr>
            <a:picLocks noChangeAspect="1"/>
          </p:cNvPicPr>
          <p:nvPr/>
        </p:nvPicPr>
        <p:blipFill>
          <a:blip r:embed="rId5" cstate="print">
            <a:duotone>
              <a:schemeClr val="bg2">
                <a:shade val="45000"/>
                <a:satMod val="135000"/>
              </a:schemeClr>
              <a:prstClr val="white"/>
            </a:duotone>
          </a:blip>
          <a:srcRect r="7595"/>
          <a:stretch>
            <a:fillRect/>
          </a:stretch>
        </p:blipFill>
        <p:spPr>
          <a:xfrm>
            <a:off x="2751076" y="1"/>
            <a:ext cx="6789799" cy="6121399"/>
          </a:xfrm>
          <a:prstGeom prst="rect">
            <a:avLst/>
          </a:prstGeom>
          <a:ln>
            <a:noFill/>
          </a:ln>
          <a:effectLst>
            <a:softEdge rad="635000"/>
          </a:effectLst>
        </p:spPr>
      </p:pic>
      <p:sp>
        <p:nvSpPr>
          <p:cNvPr id="9218" name="Title 4"/>
          <p:cNvSpPr>
            <a:spLocks noGrp="1"/>
          </p:cNvSpPr>
          <p:nvPr>
            <p:ph type="title"/>
          </p:nvPr>
        </p:nvSpPr>
        <p:spPr>
          <a:xfrm>
            <a:off x="-182563" y="165100"/>
            <a:ext cx="2782754" cy="1020233"/>
          </a:xfrm>
        </p:spPr>
        <p:txBody>
          <a:bodyPr>
            <a:normAutofit/>
          </a:bodyPr>
          <a:lstStyle/>
          <a:p>
            <a:r>
              <a:rPr lang="en-US" sz="2400" b="1" u="sng" dirty="0" smtClean="0">
                <a:solidFill>
                  <a:schemeClr val="accent1"/>
                </a:solidFill>
                <a:latin typeface="Book Antiqua" pitchFamily="18" charset="0"/>
              </a:rPr>
              <a:t>Contents:</a:t>
            </a:r>
            <a:endParaRPr lang="en-US" sz="3600" dirty="0" smtClean="0">
              <a:solidFill>
                <a:schemeClr val="accent1"/>
              </a:solidFill>
              <a:latin typeface="Book Antiqua" pitchFamily="18" charset="0"/>
            </a:endParaRPr>
          </a:p>
        </p:txBody>
      </p:sp>
      <p:sp>
        <p:nvSpPr>
          <p:cNvPr id="9219" name="Content Placeholder 5"/>
          <p:cNvSpPr>
            <a:spLocks noGrp="1"/>
          </p:cNvSpPr>
          <p:nvPr>
            <p:ph idx="1"/>
          </p:nvPr>
        </p:nvSpPr>
        <p:spPr>
          <a:xfrm>
            <a:off x="298998" y="1155700"/>
            <a:ext cx="4399320" cy="4544230"/>
          </a:xfrm>
        </p:spPr>
        <p:txBody>
          <a:bodyPr>
            <a:normAutofit/>
          </a:bodyPr>
          <a:lstStyle/>
          <a:p>
            <a:pPr marL="417327" indent="-380829"/>
            <a:r>
              <a:rPr lang="en-US" sz="1800" b="1" dirty="0" smtClean="0">
                <a:latin typeface="Arial" pitchFamily="34" charset="0"/>
                <a:cs typeface="Arial" pitchFamily="34" charset="0"/>
              </a:rPr>
              <a:t>Introduction</a:t>
            </a:r>
          </a:p>
          <a:p>
            <a:pPr marL="417327" indent="-380829"/>
            <a:r>
              <a:rPr lang="en-US" sz="1800" b="1" dirty="0" smtClean="0">
                <a:latin typeface="Arial" pitchFamily="34" charset="0"/>
                <a:cs typeface="Arial" pitchFamily="34" charset="0"/>
              </a:rPr>
              <a:t>Key Professionals</a:t>
            </a:r>
          </a:p>
          <a:p>
            <a:pPr marL="417327" indent="-380829"/>
            <a:r>
              <a:rPr lang="en-US" sz="1800" b="1" dirty="0" smtClean="0">
                <a:latin typeface="Arial" pitchFamily="34" charset="0"/>
                <a:cs typeface="Arial" pitchFamily="34" charset="0"/>
              </a:rPr>
              <a:t>About us</a:t>
            </a:r>
          </a:p>
          <a:p>
            <a:pPr marL="417327" indent="-380829"/>
            <a:r>
              <a:rPr lang="en-US" sz="1800" b="1" dirty="0" smtClean="0">
                <a:latin typeface="Arial" pitchFamily="34" charset="0"/>
                <a:cs typeface="Arial" pitchFamily="34" charset="0"/>
              </a:rPr>
              <a:t>Our services</a:t>
            </a:r>
          </a:p>
          <a:p>
            <a:pPr marL="417327" indent="-380829"/>
            <a:r>
              <a:rPr lang="en-US" sz="1800" b="1" dirty="0" smtClean="0">
                <a:latin typeface="Arial" pitchFamily="34" charset="0"/>
                <a:cs typeface="Arial" pitchFamily="34" charset="0"/>
              </a:rPr>
              <a:t>Civil Structure Construction</a:t>
            </a:r>
          </a:p>
          <a:p>
            <a:pPr marL="417327" indent="-380829"/>
            <a:r>
              <a:rPr lang="en-US" sz="1800" b="1" dirty="0" smtClean="0">
                <a:latin typeface="Arial" pitchFamily="34" charset="0"/>
                <a:cs typeface="Arial" pitchFamily="34" charset="0"/>
              </a:rPr>
              <a:t>Work capabilities</a:t>
            </a:r>
          </a:p>
          <a:p>
            <a:pPr marL="417327" indent="-380829"/>
            <a:r>
              <a:rPr lang="en-US" sz="1800" b="1" dirty="0" smtClean="0">
                <a:latin typeface="Arial" pitchFamily="34" charset="0"/>
                <a:cs typeface="Arial" pitchFamily="34" charset="0"/>
              </a:rPr>
              <a:t>Completed Projects</a:t>
            </a:r>
          </a:p>
          <a:p>
            <a:pPr marL="417327" indent="-380829"/>
            <a:r>
              <a:rPr lang="en-US" sz="1800" b="1" dirty="0" smtClean="0">
                <a:latin typeface="Arial" pitchFamily="34" charset="0"/>
                <a:cs typeface="Arial" pitchFamily="34" charset="0"/>
              </a:rPr>
              <a:t>Ongoing Projects</a:t>
            </a:r>
          </a:p>
          <a:p>
            <a:pPr marL="417327" indent="-380829"/>
            <a:r>
              <a:rPr lang="en-US" sz="1800" b="1" dirty="0" smtClean="0">
                <a:latin typeface="Arial" pitchFamily="34" charset="0"/>
                <a:cs typeface="Arial" pitchFamily="34" charset="0"/>
              </a:rPr>
              <a:t>Activities</a:t>
            </a:r>
          </a:p>
          <a:p>
            <a:pPr marL="417327" indent="-380829"/>
            <a:r>
              <a:rPr lang="en-US" sz="1800" b="1" dirty="0" smtClean="0">
                <a:latin typeface="Arial" pitchFamily="34" charset="0"/>
                <a:cs typeface="Arial" pitchFamily="34" charset="0"/>
              </a:rPr>
              <a:t>List of Plant &amp; Machinery  </a:t>
            </a:r>
          </a:p>
          <a:p>
            <a:pPr marL="417327" indent="-380829"/>
            <a:r>
              <a:rPr lang="en-US" sz="1800" b="1" dirty="0" smtClean="0">
                <a:latin typeface="Arial" pitchFamily="34" charset="0"/>
                <a:cs typeface="Arial" pitchFamily="34" charset="0"/>
              </a:rPr>
              <a:t>Contact Details</a:t>
            </a:r>
          </a:p>
          <a:p>
            <a:pPr marL="417327" indent="-380829">
              <a:buNone/>
            </a:pPr>
            <a:r>
              <a:rPr lang="en-US" sz="1800" b="1" dirty="0" smtClean="0">
                <a:latin typeface="Arial" pitchFamily="34" charset="0"/>
                <a:cs typeface="Arial" pitchFamily="34" charset="0"/>
              </a:rPr>
              <a:t>    </a:t>
            </a:r>
          </a:p>
          <a:p>
            <a:pPr marL="417327" indent="-380829"/>
            <a:endParaRPr lang="en-US" sz="1800" dirty="0" smtClean="0">
              <a:latin typeface="Verdana" pitchFamily="34" charset="0"/>
            </a:endParaRPr>
          </a:p>
          <a:p>
            <a:pPr marL="417327" indent="-380829">
              <a:buNone/>
            </a:pPr>
            <a:endParaRPr lang="en-US" sz="1800" dirty="0" smtClean="0">
              <a:latin typeface="Verdana" pitchFamily="34" charset="0"/>
            </a:endParaRPr>
          </a:p>
        </p:txBody>
      </p:sp>
      <p:sp>
        <p:nvSpPr>
          <p:cNvPr id="7" name="Slide Number Placeholder 6"/>
          <p:cNvSpPr>
            <a:spLocks noGrp="1"/>
          </p:cNvSpPr>
          <p:nvPr>
            <p:ph type="sldNum" sz="quarter" idx="12"/>
          </p:nvPr>
        </p:nvSpPr>
        <p:spPr/>
        <p:txBody>
          <a:bodyPr/>
          <a:lstStyle/>
          <a:p>
            <a:pPr>
              <a:defRPr/>
            </a:pPr>
            <a:fld id="{BE8CF63A-665E-481A-8F0E-217935420945}" type="slidenum">
              <a:rPr lang="en-US" smtClean="0"/>
              <a:pPr>
                <a:defRPr/>
              </a:pPr>
              <a:t>2</a:t>
            </a:fld>
            <a:endParaRPr lang="en-US" dirty="0"/>
          </a:p>
        </p:txBody>
      </p:sp>
      <p:sp>
        <p:nvSpPr>
          <p:cNvPr id="10" name="Footer Placeholder 4"/>
          <p:cNvSpPr>
            <a:spLocks noGrp="1"/>
          </p:cNvSpPr>
          <p:nvPr>
            <p:ph type="ftr" sz="quarter" idx="11"/>
          </p:nvPr>
        </p:nvSpPr>
        <p:spPr>
          <a:xfrm>
            <a:off x="2255837" y="5650512"/>
            <a:ext cx="4648199" cy="381988"/>
          </a:xfrm>
        </p:spPr>
        <p:txBody>
          <a:bodyPr/>
          <a:lstStyle/>
          <a:p>
            <a:pPr>
              <a:defRPr/>
            </a:pPr>
            <a:r>
              <a:rPr lang="en-IN" dirty="0" smtClean="0"/>
              <a:t>FASTECH PROJECTS PRIVATE LIMITED . </a:t>
            </a:r>
          </a:p>
          <a:p>
            <a:pPr>
              <a:defRPr/>
            </a:pPr>
            <a:r>
              <a:rPr lang="en-IN" dirty="0" smtClean="0">
                <a:hlinkClick r:id="rId6"/>
              </a:rPr>
              <a:t>www.fastech.co.in</a:t>
            </a:r>
            <a:endParaRPr lang="en-IN"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20</a:t>
            </a:fld>
            <a:endParaRPr lang="en-US" dirty="0"/>
          </a:p>
        </p:txBody>
      </p:sp>
      <p:pic>
        <p:nvPicPr>
          <p:cNvPr id="5123" name="Picture 3" descr="C:\Users\RISHABH\Desktop\THE HYDE PARK\20171122_134815.jpg"/>
          <p:cNvPicPr>
            <a:picLocks noChangeAspect="1" noChangeArrowheads="1"/>
          </p:cNvPicPr>
          <p:nvPr/>
        </p:nvPicPr>
        <p:blipFill>
          <a:blip r:embed="rId2" cstate="print"/>
          <a:srcRect/>
          <a:stretch>
            <a:fillRect/>
          </a:stretch>
        </p:blipFill>
        <p:spPr bwMode="auto">
          <a:xfrm>
            <a:off x="4846637" y="546100"/>
            <a:ext cx="4191000" cy="4953000"/>
          </a:xfrm>
          <a:prstGeom prst="rect">
            <a:avLst/>
          </a:prstGeom>
          <a:ln>
            <a:noFill/>
          </a:ln>
          <a:effectLst>
            <a:softEdge rad="112500"/>
          </a:effectLst>
        </p:spPr>
      </p:pic>
      <p:pic>
        <p:nvPicPr>
          <p:cNvPr id="5124" name="Picture 4" descr="C:\Users\RISHABH\Desktop\THE HYDE PARK\20171122_135527.jpg"/>
          <p:cNvPicPr>
            <a:picLocks noChangeAspect="1" noChangeArrowheads="1"/>
          </p:cNvPicPr>
          <p:nvPr/>
        </p:nvPicPr>
        <p:blipFill>
          <a:blip r:embed="rId3" cstate="print"/>
          <a:srcRect/>
          <a:stretch>
            <a:fillRect/>
          </a:stretch>
        </p:blipFill>
        <p:spPr bwMode="auto">
          <a:xfrm>
            <a:off x="274637" y="546100"/>
            <a:ext cx="4419600" cy="4953000"/>
          </a:xfrm>
          <a:prstGeom prst="rect">
            <a:avLst/>
          </a:prstGeom>
          <a:ln>
            <a:noFill/>
          </a:ln>
          <a:effectLst>
            <a:softEdge rad="112500"/>
          </a:effectLst>
        </p:spPr>
      </p:pic>
      <p:sp>
        <p:nvSpPr>
          <p:cNvPr id="12" name="Footer Placeholder 3"/>
          <p:cNvSpPr>
            <a:spLocks noGrp="1"/>
          </p:cNvSpPr>
          <p:nvPr>
            <p:ph type="ftr" sz="quarter" idx="11"/>
          </p:nvPr>
        </p:nvSpPr>
        <p:spPr>
          <a:xfrm>
            <a:off x="2179637" y="5651500"/>
            <a:ext cx="4876800" cy="406702"/>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pic>
        <p:nvPicPr>
          <p:cNvPr id="13" name="Picture 3"/>
          <p:cNvPicPr>
            <a:picLocks noChangeAspect="1" noChangeArrowheads="1"/>
          </p:cNvPicPr>
          <p:nvPr/>
        </p:nvPicPr>
        <p:blipFill>
          <a:blip r:embed="rId5" cstate="print"/>
          <a:srcRect/>
          <a:stretch>
            <a:fillRect/>
          </a:stretch>
        </p:blipFill>
        <p:spPr bwMode="auto">
          <a:xfrm>
            <a:off x="8851714" y="135715"/>
            <a:ext cx="566923" cy="562785"/>
          </a:xfrm>
          <a:prstGeom prst="rect">
            <a:avLst/>
          </a:prstGeom>
          <a:noFill/>
          <a:ln w="9525">
            <a:noFill/>
            <a:miter lim="800000"/>
            <a:headEnd/>
            <a:tailEnd/>
          </a:ln>
        </p:spPr>
      </p:pic>
      <p:sp>
        <p:nvSpPr>
          <p:cNvPr id="8" name="Rectangle 7"/>
          <p:cNvSpPr/>
          <p:nvPr/>
        </p:nvSpPr>
        <p:spPr>
          <a:xfrm>
            <a:off x="3874497" y="5346700"/>
            <a:ext cx="1505540" cy="369332"/>
          </a:xfrm>
          <a:prstGeom prst="rect">
            <a:avLst/>
          </a:prstGeom>
        </p:spPr>
        <p:txBody>
          <a:bodyPr wrap="square">
            <a:spAutoFit/>
          </a:bodyPr>
          <a:lstStyle/>
          <a:p>
            <a:r>
              <a:rPr lang="en-US" dirty="0" smtClean="0"/>
              <a:t>(Actual view)</a:t>
            </a:r>
            <a:endParaRPr lang="en-IN" dirty="0"/>
          </a:p>
        </p:txBody>
      </p:sp>
      <p:sp>
        <p:nvSpPr>
          <p:cNvPr id="9" name="TextBox 8"/>
          <p:cNvSpPr txBox="1"/>
          <p:nvPr/>
        </p:nvSpPr>
        <p:spPr>
          <a:xfrm>
            <a:off x="274637" y="88900"/>
            <a:ext cx="67818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rPr>
              <a:t>Club House at The Hyde Park, Sector-78, </a:t>
            </a:r>
            <a:r>
              <a:rPr lang="en-US" sz="2000" u="sng" dirty="0" err="1" smtClean="0">
                <a:effectLst>
                  <a:outerShdw blurRad="38100" dist="38100" dir="2700000" algn="tl">
                    <a:srgbClr val="000000">
                      <a:alpha val="43137"/>
                    </a:srgbClr>
                  </a:outerShdw>
                </a:effectLst>
              </a:rPr>
              <a:t>Noida</a:t>
            </a:r>
            <a:r>
              <a:rPr lang="en-US" sz="2000" u="sng" dirty="0" smtClean="0">
                <a:effectLst>
                  <a:outerShdw blurRad="38100" dist="38100" dir="2700000" algn="tl">
                    <a:srgbClr val="000000">
                      <a:alpha val="43137"/>
                    </a:srgbClr>
                  </a:outerShdw>
                </a:effectLst>
              </a:rPr>
              <a:t>:-</a:t>
            </a:r>
            <a:endParaRPr lang="en-US" sz="2000"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21</a:t>
            </a:fld>
            <a:endParaRPr lang="en-US" dirty="0"/>
          </a:p>
        </p:txBody>
      </p:sp>
      <p:pic>
        <p:nvPicPr>
          <p:cNvPr id="6146" name="Picture 2" descr="C:\Users\RISHABH\Desktop\THE HYDE PARK\20171122_135743.jpg"/>
          <p:cNvPicPr>
            <a:picLocks noChangeAspect="1" noChangeArrowheads="1"/>
          </p:cNvPicPr>
          <p:nvPr/>
        </p:nvPicPr>
        <p:blipFill>
          <a:blip r:embed="rId2" cstate="print"/>
          <a:srcRect/>
          <a:stretch>
            <a:fillRect/>
          </a:stretch>
        </p:blipFill>
        <p:spPr bwMode="auto">
          <a:xfrm>
            <a:off x="4618037" y="622300"/>
            <a:ext cx="4191000" cy="4800600"/>
          </a:xfrm>
          <a:prstGeom prst="rect">
            <a:avLst/>
          </a:prstGeom>
          <a:ln>
            <a:noFill/>
          </a:ln>
          <a:effectLst>
            <a:softEdge rad="112500"/>
          </a:effectLst>
        </p:spPr>
      </p:pic>
      <p:pic>
        <p:nvPicPr>
          <p:cNvPr id="6147" name="Picture 3" descr="C:\Users\RISHABH\Desktop\THE HYDE PARK\IMG_0266.JPG"/>
          <p:cNvPicPr>
            <a:picLocks noChangeAspect="1" noChangeArrowheads="1"/>
          </p:cNvPicPr>
          <p:nvPr/>
        </p:nvPicPr>
        <p:blipFill>
          <a:blip r:embed="rId3" cstate="print"/>
          <a:srcRect/>
          <a:stretch>
            <a:fillRect/>
          </a:stretch>
        </p:blipFill>
        <p:spPr bwMode="auto">
          <a:xfrm>
            <a:off x="427037" y="622300"/>
            <a:ext cx="4191000" cy="4800600"/>
          </a:xfrm>
          <a:prstGeom prst="rect">
            <a:avLst/>
          </a:prstGeom>
          <a:ln>
            <a:noFill/>
          </a:ln>
          <a:effectLst>
            <a:softEdge rad="112500"/>
          </a:effectLst>
        </p:spPr>
      </p:pic>
      <p:sp>
        <p:nvSpPr>
          <p:cNvPr id="8" name="TextBox 7"/>
          <p:cNvSpPr txBox="1"/>
          <p:nvPr/>
        </p:nvSpPr>
        <p:spPr>
          <a:xfrm>
            <a:off x="274637" y="88900"/>
            <a:ext cx="67818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rPr>
              <a:t>Club House at The Hyde Park, Sector-78, </a:t>
            </a:r>
            <a:r>
              <a:rPr lang="en-US" sz="2000" u="sng" dirty="0" err="1" smtClean="0">
                <a:effectLst>
                  <a:outerShdw blurRad="38100" dist="38100" dir="2700000" algn="tl">
                    <a:srgbClr val="000000">
                      <a:alpha val="43137"/>
                    </a:srgbClr>
                  </a:outerShdw>
                </a:effectLst>
              </a:rPr>
              <a:t>Noida</a:t>
            </a:r>
            <a:r>
              <a:rPr lang="en-US" sz="2000" u="sng" dirty="0" smtClean="0">
                <a:effectLst>
                  <a:outerShdw blurRad="38100" dist="38100" dir="2700000" algn="tl">
                    <a:srgbClr val="000000">
                      <a:alpha val="43137"/>
                    </a:srgbClr>
                  </a:outerShdw>
                </a:effectLst>
              </a:rPr>
              <a:t>:-</a:t>
            </a:r>
            <a:endParaRPr lang="en-US" sz="2000" u="sng" dirty="0">
              <a:effectLst>
                <a:outerShdw blurRad="38100" dist="38100" dir="2700000" algn="tl">
                  <a:srgbClr val="000000">
                    <a:alpha val="43137"/>
                  </a:srgbClr>
                </a:outerShdw>
              </a:effectLst>
            </a:endParaRPr>
          </a:p>
        </p:txBody>
      </p:sp>
      <p:sp>
        <p:nvSpPr>
          <p:cNvPr id="9" name="Footer Placeholder 3"/>
          <p:cNvSpPr>
            <a:spLocks noGrp="1"/>
          </p:cNvSpPr>
          <p:nvPr>
            <p:ph type="ftr" sz="quarter" idx="11"/>
          </p:nvPr>
        </p:nvSpPr>
        <p:spPr>
          <a:xfrm>
            <a:off x="2179637" y="5651500"/>
            <a:ext cx="4876800" cy="406702"/>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pic>
        <p:nvPicPr>
          <p:cNvPr id="10" name="Picture 3"/>
          <p:cNvPicPr>
            <a:picLocks noChangeAspect="1" noChangeArrowheads="1"/>
          </p:cNvPicPr>
          <p:nvPr/>
        </p:nvPicPr>
        <p:blipFill>
          <a:blip r:embed="rId5" cstate="print"/>
          <a:srcRect/>
          <a:stretch>
            <a:fillRect/>
          </a:stretch>
        </p:blipFill>
        <p:spPr bwMode="auto">
          <a:xfrm>
            <a:off x="8851714" y="135715"/>
            <a:ext cx="566923" cy="562785"/>
          </a:xfrm>
          <a:prstGeom prst="rect">
            <a:avLst/>
          </a:prstGeom>
          <a:noFill/>
          <a:ln w="9525">
            <a:noFill/>
            <a:miter lim="800000"/>
            <a:headEnd/>
            <a:tailEnd/>
          </a:ln>
        </p:spPr>
      </p:pic>
      <p:sp>
        <p:nvSpPr>
          <p:cNvPr id="11" name="Rectangle 10"/>
          <p:cNvSpPr/>
          <p:nvPr/>
        </p:nvSpPr>
        <p:spPr>
          <a:xfrm>
            <a:off x="3856037" y="52705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22</a:t>
            </a:fld>
            <a:endParaRPr lang="en-US" dirty="0"/>
          </a:p>
        </p:txBody>
      </p:sp>
      <p:pic>
        <p:nvPicPr>
          <p:cNvPr id="7170" name="Picture 2" descr="C:\Users\RISHABH\Desktop\THE HYDE PARK\IMG_0272.JPG"/>
          <p:cNvPicPr>
            <a:picLocks noChangeAspect="1" noChangeArrowheads="1"/>
          </p:cNvPicPr>
          <p:nvPr/>
        </p:nvPicPr>
        <p:blipFill>
          <a:blip r:embed="rId2" cstate="print"/>
          <a:srcRect/>
          <a:stretch>
            <a:fillRect/>
          </a:stretch>
        </p:blipFill>
        <p:spPr bwMode="auto">
          <a:xfrm>
            <a:off x="579437" y="393700"/>
            <a:ext cx="4343400" cy="2590800"/>
          </a:xfrm>
          <a:prstGeom prst="rect">
            <a:avLst/>
          </a:prstGeom>
          <a:ln>
            <a:noFill/>
          </a:ln>
          <a:effectLst>
            <a:softEdge rad="112500"/>
          </a:effectLst>
        </p:spPr>
      </p:pic>
      <p:pic>
        <p:nvPicPr>
          <p:cNvPr id="7172" name="Picture 4" descr="C:\Users\RISHABH\Desktop\THE HYDE PARK\IMG_0278.JPG"/>
          <p:cNvPicPr>
            <a:picLocks noChangeAspect="1" noChangeArrowheads="1"/>
          </p:cNvPicPr>
          <p:nvPr/>
        </p:nvPicPr>
        <p:blipFill>
          <a:blip r:embed="rId3" cstate="print"/>
          <a:srcRect/>
          <a:stretch>
            <a:fillRect/>
          </a:stretch>
        </p:blipFill>
        <p:spPr bwMode="auto">
          <a:xfrm>
            <a:off x="579437" y="2984500"/>
            <a:ext cx="4343400" cy="2438400"/>
          </a:xfrm>
          <a:prstGeom prst="rect">
            <a:avLst/>
          </a:prstGeom>
          <a:ln>
            <a:noFill/>
          </a:ln>
          <a:effectLst>
            <a:softEdge rad="112500"/>
          </a:effectLst>
        </p:spPr>
      </p:pic>
      <p:pic>
        <p:nvPicPr>
          <p:cNvPr id="7173" name="Picture 5" descr="C:\Users\RISHABH\Desktop\THE HYDE PARK\IMG_0283.JPG"/>
          <p:cNvPicPr>
            <a:picLocks noChangeAspect="1" noChangeArrowheads="1"/>
          </p:cNvPicPr>
          <p:nvPr/>
        </p:nvPicPr>
        <p:blipFill>
          <a:blip r:embed="rId4" cstate="print"/>
          <a:srcRect/>
          <a:stretch>
            <a:fillRect/>
          </a:stretch>
        </p:blipFill>
        <p:spPr bwMode="auto">
          <a:xfrm>
            <a:off x="4846637" y="2984500"/>
            <a:ext cx="4229332" cy="2438400"/>
          </a:xfrm>
          <a:prstGeom prst="rect">
            <a:avLst/>
          </a:prstGeom>
          <a:ln>
            <a:noFill/>
          </a:ln>
          <a:effectLst>
            <a:softEdge rad="112500"/>
          </a:effectLst>
        </p:spPr>
      </p:pic>
      <p:pic>
        <p:nvPicPr>
          <p:cNvPr id="7174" name="Picture 6" descr="C:\Users\RISHABH\Desktop\THE HYDE PARK\IMG_0284.JPG"/>
          <p:cNvPicPr>
            <a:picLocks noChangeAspect="1" noChangeArrowheads="1"/>
          </p:cNvPicPr>
          <p:nvPr/>
        </p:nvPicPr>
        <p:blipFill>
          <a:blip r:embed="rId5" cstate="print"/>
          <a:srcRect/>
          <a:stretch>
            <a:fillRect/>
          </a:stretch>
        </p:blipFill>
        <p:spPr bwMode="auto">
          <a:xfrm>
            <a:off x="4846637" y="393700"/>
            <a:ext cx="4264429" cy="2590800"/>
          </a:xfrm>
          <a:prstGeom prst="rect">
            <a:avLst/>
          </a:prstGeom>
          <a:ln>
            <a:noFill/>
          </a:ln>
          <a:effectLst>
            <a:softEdge rad="112500"/>
          </a:effectLst>
        </p:spPr>
      </p:pic>
      <p:sp>
        <p:nvSpPr>
          <p:cNvPr id="11" name="TextBox 10"/>
          <p:cNvSpPr txBox="1"/>
          <p:nvPr/>
        </p:nvSpPr>
        <p:spPr>
          <a:xfrm>
            <a:off x="503237" y="-63500"/>
            <a:ext cx="67818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rPr>
              <a:t>Club House at The Hyde Park, Sector-78, </a:t>
            </a:r>
            <a:r>
              <a:rPr lang="en-US" sz="2000" u="sng" dirty="0" err="1" smtClean="0">
                <a:effectLst>
                  <a:outerShdw blurRad="38100" dist="38100" dir="2700000" algn="tl">
                    <a:srgbClr val="000000">
                      <a:alpha val="43137"/>
                    </a:srgbClr>
                  </a:outerShdw>
                </a:effectLst>
              </a:rPr>
              <a:t>Noida</a:t>
            </a:r>
            <a:r>
              <a:rPr lang="en-US" sz="2000" u="sng" dirty="0" smtClean="0">
                <a:effectLst>
                  <a:outerShdw blurRad="38100" dist="38100" dir="2700000" algn="tl">
                    <a:srgbClr val="000000">
                      <a:alpha val="43137"/>
                    </a:srgbClr>
                  </a:outerShdw>
                </a:effectLst>
              </a:rPr>
              <a:t>:-</a:t>
            </a:r>
            <a:endParaRPr lang="en-US" sz="2000" u="sng" dirty="0">
              <a:effectLst>
                <a:outerShdw blurRad="38100" dist="38100" dir="2700000" algn="tl">
                  <a:srgbClr val="000000">
                    <a:alpha val="43137"/>
                  </a:srgbClr>
                </a:outerShdw>
              </a:effectLst>
            </a:endParaRPr>
          </a:p>
        </p:txBody>
      </p:sp>
      <p:sp>
        <p:nvSpPr>
          <p:cNvPr id="12" name="Footer Placeholder 3"/>
          <p:cNvSpPr>
            <a:spLocks noGrp="1"/>
          </p:cNvSpPr>
          <p:nvPr>
            <p:ph type="ftr" sz="quarter" idx="11"/>
          </p:nvPr>
        </p:nvSpPr>
        <p:spPr>
          <a:xfrm>
            <a:off x="2179637" y="5651500"/>
            <a:ext cx="4876800" cy="406702"/>
          </a:xfrm>
        </p:spPr>
        <p:txBody>
          <a:bodyPr/>
          <a:lstStyle/>
          <a:p>
            <a:pPr>
              <a:defRPr/>
            </a:pPr>
            <a:r>
              <a:rPr lang="en-IN" dirty="0" smtClean="0"/>
              <a:t>FASTECH PROJECTS PRIVATE LIMITED . </a:t>
            </a:r>
          </a:p>
          <a:p>
            <a:pPr>
              <a:defRPr/>
            </a:pPr>
            <a:r>
              <a:rPr lang="en-IN" dirty="0" smtClean="0">
                <a:hlinkClick r:id="rId6"/>
              </a:rPr>
              <a:t>www.fastech.co.in</a:t>
            </a:r>
            <a:endParaRPr lang="en-IN" dirty="0" smtClean="0"/>
          </a:p>
        </p:txBody>
      </p:sp>
      <p:pic>
        <p:nvPicPr>
          <p:cNvPr id="13" name="Picture 3"/>
          <p:cNvPicPr>
            <a:picLocks noChangeAspect="1" noChangeArrowheads="1"/>
          </p:cNvPicPr>
          <p:nvPr/>
        </p:nvPicPr>
        <p:blipFill>
          <a:blip r:embed="rId7" cstate="print"/>
          <a:srcRect/>
          <a:stretch>
            <a:fillRect/>
          </a:stretch>
        </p:blipFill>
        <p:spPr bwMode="auto">
          <a:xfrm>
            <a:off x="8885237" y="88900"/>
            <a:ext cx="566923" cy="562785"/>
          </a:xfrm>
          <a:prstGeom prst="rect">
            <a:avLst/>
          </a:prstGeom>
          <a:noFill/>
          <a:ln w="9525">
            <a:noFill/>
            <a:miter lim="800000"/>
            <a:headEnd/>
            <a:tailEnd/>
          </a:ln>
        </p:spPr>
      </p:pic>
      <p:sp>
        <p:nvSpPr>
          <p:cNvPr id="10" name="Rectangle 9"/>
          <p:cNvSpPr/>
          <p:nvPr/>
        </p:nvSpPr>
        <p:spPr>
          <a:xfrm>
            <a:off x="4084637" y="52705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23</a:t>
            </a:fld>
            <a:endParaRPr lang="en-US" dirty="0"/>
          </a:p>
        </p:txBody>
      </p:sp>
      <p:sp>
        <p:nvSpPr>
          <p:cNvPr id="6" name="Footer Placeholder 3"/>
          <p:cNvSpPr>
            <a:spLocks noGrp="1"/>
          </p:cNvSpPr>
          <p:nvPr>
            <p:ph type="ftr" sz="quarter" idx="11"/>
          </p:nvPr>
        </p:nvSpPr>
        <p:spPr>
          <a:xfrm>
            <a:off x="2408237" y="5575300"/>
            <a:ext cx="4343400" cy="469900"/>
          </a:xfrm>
        </p:spPr>
        <p:txBody>
          <a:bodyPr/>
          <a:lstStyle/>
          <a:p>
            <a:pPr>
              <a:defRPr/>
            </a:pPr>
            <a:r>
              <a:rPr lang="en-IN" dirty="0" smtClean="0"/>
              <a:t>FASTECH PROJECTS PRIVATE LIMITED . </a:t>
            </a:r>
          </a:p>
          <a:p>
            <a:pPr>
              <a:defRPr/>
            </a:pPr>
            <a:r>
              <a:rPr lang="en-IN" dirty="0" smtClean="0">
                <a:hlinkClick r:id="rId2"/>
              </a:rPr>
              <a:t>www.fastech.co.in</a:t>
            </a:r>
            <a:endParaRPr lang="en-IN" dirty="0" smtClean="0"/>
          </a:p>
        </p:txBody>
      </p:sp>
      <p:sp>
        <p:nvSpPr>
          <p:cNvPr id="8" name="TextBox 7"/>
          <p:cNvSpPr txBox="1"/>
          <p:nvPr/>
        </p:nvSpPr>
        <p:spPr>
          <a:xfrm>
            <a:off x="198437" y="12700"/>
            <a:ext cx="85344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rPr>
              <a:t>“The Hyde Plaza” </a:t>
            </a:r>
            <a:r>
              <a:rPr lang="en-US" u="sng" dirty="0" smtClean="0">
                <a:effectLst>
                  <a:outerShdw blurRad="38100" dist="38100" dir="2700000" algn="tl">
                    <a:srgbClr val="000000">
                      <a:alpha val="43137"/>
                    </a:srgbClr>
                  </a:outerShdw>
                </a:effectLst>
              </a:rPr>
              <a:t>Commercial Building at “The Hyde Park”, Sec-78, </a:t>
            </a:r>
            <a:r>
              <a:rPr lang="en-US" u="sng" dirty="0" err="1" smtClean="0">
                <a:effectLst>
                  <a:outerShdw blurRad="38100" dist="38100" dir="2700000" algn="tl">
                    <a:srgbClr val="000000">
                      <a:alpha val="43137"/>
                    </a:srgbClr>
                  </a:outerShdw>
                </a:effectLst>
              </a:rPr>
              <a:t>Noida</a:t>
            </a:r>
            <a:r>
              <a:rPr lang="en-US" u="sng" dirty="0" smtClean="0">
                <a:effectLst>
                  <a:outerShdw blurRad="38100" dist="38100" dir="2700000" algn="tl">
                    <a:srgbClr val="000000">
                      <a:alpha val="43137"/>
                    </a:srgbClr>
                  </a:outerShdw>
                </a:effectLst>
              </a:rPr>
              <a:t> :-</a:t>
            </a:r>
            <a:endParaRPr lang="en-US" u="sng" dirty="0">
              <a:effectLst>
                <a:outerShdw blurRad="38100" dist="38100" dir="2700000" algn="tl">
                  <a:srgbClr val="000000">
                    <a:alpha val="43137"/>
                  </a:srgbClr>
                </a:outerShdw>
              </a:effectLst>
            </a:endParaRPr>
          </a:p>
        </p:txBody>
      </p:sp>
      <p:pic>
        <p:nvPicPr>
          <p:cNvPr id="9" name="Picture 3"/>
          <p:cNvPicPr>
            <a:picLocks noChangeAspect="1" noChangeArrowheads="1"/>
          </p:cNvPicPr>
          <p:nvPr/>
        </p:nvPicPr>
        <p:blipFill>
          <a:blip r:embed="rId3" cstate="print"/>
          <a:srcRect/>
          <a:stretch>
            <a:fillRect/>
          </a:stretch>
        </p:blipFill>
        <p:spPr bwMode="auto">
          <a:xfrm>
            <a:off x="8927914" y="165100"/>
            <a:ext cx="566923" cy="562785"/>
          </a:xfrm>
          <a:prstGeom prst="rect">
            <a:avLst/>
          </a:prstGeom>
          <a:noFill/>
          <a:ln w="9525">
            <a:noFill/>
            <a:miter lim="800000"/>
            <a:headEnd/>
            <a:tailEnd/>
          </a:ln>
        </p:spPr>
      </p:pic>
      <p:sp>
        <p:nvSpPr>
          <p:cNvPr id="10" name="Rectangle 9"/>
          <p:cNvSpPr/>
          <p:nvPr/>
        </p:nvSpPr>
        <p:spPr>
          <a:xfrm>
            <a:off x="3246437" y="5041900"/>
            <a:ext cx="1505540" cy="369332"/>
          </a:xfrm>
          <a:prstGeom prst="rect">
            <a:avLst/>
          </a:prstGeom>
        </p:spPr>
        <p:txBody>
          <a:bodyPr wrap="square">
            <a:spAutoFit/>
          </a:bodyPr>
          <a:lstStyle/>
          <a:p>
            <a:r>
              <a:rPr lang="en-US" dirty="0" smtClean="0"/>
              <a:t>(Actual view)</a:t>
            </a:r>
            <a:endParaRPr lang="en-IN" dirty="0"/>
          </a:p>
        </p:txBody>
      </p:sp>
      <p:sp>
        <p:nvSpPr>
          <p:cNvPr id="11" name="Rectangle 10"/>
          <p:cNvSpPr/>
          <p:nvPr/>
        </p:nvSpPr>
        <p:spPr>
          <a:xfrm>
            <a:off x="6894616" y="5575300"/>
            <a:ext cx="1762021" cy="369332"/>
          </a:xfrm>
          <a:prstGeom prst="rect">
            <a:avLst/>
          </a:prstGeom>
        </p:spPr>
        <p:txBody>
          <a:bodyPr wrap="none">
            <a:spAutoFit/>
          </a:bodyPr>
          <a:lstStyle/>
          <a:p>
            <a:r>
              <a:rPr lang="en-IN" dirty="0" smtClean="0"/>
              <a:t>(Architect view)</a:t>
            </a:r>
            <a:endParaRPr lang="en-IN" dirty="0"/>
          </a:p>
        </p:txBody>
      </p:sp>
      <p:pic>
        <p:nvPicPr>
          <p:cNvPr id="1026" name="Picture 2" descr="C:\Users\RISHABH\Downloads\SHAREit\SM-A800I\photo\20180130_145454.jpg"/>
          <p:cNvPicPr>
            <a:picLocks noChangeAspect="1" noChangeArrowheads="1"/>
          </p:cNvPicPr>
          <p:nvPr/>
        </p:nvPicPr>
        <p:blipFill>
          <a:blip r:embed="rId4" cstate="print">
            <a:lum bright="17000" contrast="8000"/>
          </a:blip>
          <a:srcRect/>
          <a:stretch>
            <a:fillRect/>
          </a:stretch>
        </p:blipFill>
        <p:spPr bwMode="auto">
          <a:xfrm>
            <a:off x="503237" y="546101"/>
            <a:ext cx="7391400" cy="4572000"/>
          </a:xfrm>
          <a:prstGeom prst="rect">
            <a:avLst/>
          </a:prstGeom>
          <a:ln>
            <a:noFill/>
          </a:ln>
          <a:effectLst>
            <a:softEdge rad="112500"/>
          </a:effectLst>
        </p:spPr>
      </p:pic>
      <p:pic>
        <p:nvPicPr>
          <p:cNvPr id="7" name="Picture 2" descr="C:\Users\RISHABH\AppData\Local\Microsoft\Windows\Temporary Internet Files\Content.Outlook\CDDX518T\IMG-20160530-WA0002.jpg"/>
          <p:cNvPicPr>
            <a:picLocks noChangeAspect="1" noChangeArrowheads="1"/>
          </p:cNvPicPr>
          <p:nvPr/>
        </p:nvPicPr>
        <p:blipFill>
          <a:blip r:embed="rId5" cstate="print"/>
          <a:srcRect/>
          <a:stretch>
            <a:fillRect/>
          </a:stretch>
        </p:blipFill>
        <p:spPr bwMode="auto">
          <a:xfrm>
            <a:off x="6218237" y="4051300"/>
            <a:ext cx="2743200" cy="1676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24</a:t>
            </a:fld>
            <a:endParaRPr lang="en-US" dirty="0"/>
          </a:p>
        </p:txBody>
      </p:sp>
      <p:sp>
        <p:nvSpPr>
          <p:cNvPr id="7" name="TextBox 6"/>
          <p:cNvSpPr txBox="1"/>
          <p:nvPr/>
        </p:nvSpPr>
        <p:spPr>
          <a:xfrm>
            <a:off x="122237" y="12700"/>
            <a:ext cx="85344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rPr>
              <a:t>“The Hyde Plaza” </a:t>
            </a:r>
            <a:r>
              <a:rPr lang="en-US" u="sng" dirty="0" smtClean="0">
                <a:effectLst>
                  <a:outerShdw blurRad="38100" dist="38100" dir="2700000" algn="tl">
                    <a:srgbClr val="000000">
                      <a:alpha val="43137"/>
                    </a:srgbClr>
                  </a:outerShdw>
                </a:effectLst>
              </a:rPr>
              <a:t>Commercial Building at “The Hyde Park”, Sec-78, </a:t>
            </a:r>
            <a:r>
              <a:rPr lang="en-US" u="sng" dirty="0" err="1" smtClean="0">
                <a:effectLst>
                  <a:outerShdw blurRad="38100" dist="38100" dir="2700000" algn="tl">
                    <a:srgbClr val="000000">
                      <a:alpha val="43137"/>
                    </a:srgbClr>
                  </a:outerShdw>
                </a:effectLst>
              </a:rPr>
              <a:t>Noida</a:t>
            </a:r>
            <a:r>
              <a:rPr lang="en-US" u="sng" dirty="0" smtClean="0">
                <a:effectLst>
                  <a:outerShdw blurRad="38100" dist="38100" dir="2700000" algn="tl">
                    <a:srgbClr val="000000">
                      <a:alpha val="43137"/>
                    </a:srgbClr>
                  </a:outerShdw>
                </a:effectLst>
              </a:rPr>
              <a:t> :-</a:t>
            </a:r>
            <a:endParaRPr lang="en-US" u="sng" dirty="0">
              <a:effectLst>
                <a:outerShdw blurRad="38100" dist="38100" dir="2700000" algn="tl">
                  <a:srgbClr val="000000">
                    <a:alpha val="43137"/>
                  </a:srgbClr>
                </a:outerShdw>
              </a:effectLst>
            </a:endParaRPr>
          </a:p>
        </p:txBody>
      </p:sp>
      <p:pic>
        <p:nvPicPr>
          <p:cNvPr id="8" name="Picture 3"/>
          <p:cNvPicPr>
            <a:picLocks noChangeAspect="1" noChangeArrowheads="1"/>
          </p:cNvPicPr>
          <p:nvPr/>
        </p:nvPicPr>
        <p:blipFill>
          <a:blip r:embed="rId2" cstate="print"/>
          <a:srcRect/>
          <a:stretch>
            <a:fillRect/>
          </a:stretch>
        </p:blipFill>
        <p:spPr bwMode="auto">
          <a:xfrm>
            <a:off x="8885237" y="165100"/>
            <a:ext cx="566923" cy="562785"/>
          </a:xfrm>
          <a:prstGeom prst="rect">
            <a:avLst/>
          </a:prstGeom>
          <a:noFill/>
          <a:ln w="9525">
            <a:noFill/>
            <a:miter lim="800000"/>
            <a:headEnd/>
            <a:tailEnd/>
          </a:ln>
        </p:spPr>
      </p:pic>
      <p:sp>
        <p:nvSpPr>
          <p:cNvPr id="9"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pic>
        <p:nvPicPr>
          <p:cNvPr id="1027" name="Picture 3" descr="C:\Users\RISHABH\Desktop\SITE PHOTOGRAPHS\THE HYDE PARK\IMG_0241.JPG"/>
          <p:cNvPicPr>
            <a:picLocks noChangeAspect="1" noChangeArrowheads="1"/>
          </p:cNvPicPr>
          <p:nvPr/>
        </p:nvPicPr>
        <p:blipFill>
          <a:blip r:embed="rId4" cstate="print"/>
          <a:srcRect/>
          <a:stretch>
            <a:fillRect/>
          </a:stretch>
        </p:blipFill>
        <p:spPr bwMode="auto">
          <a:xfrm>
            <a:off x="4465637" y="2908300"/>
            <a:ext cx="4343400" cy="2514600"/>
          </a:xfrm>
          <a:prstGeom prst="rect">
            <a:avLst/>
          </a:prstGeom>
          <a:ln>
            <a:noFill/>
          </a:ln>
          <a:effectLst>
            <a:softEdge rad="112500"/>
          </a:effectLst>
        </p:spPr>
      </p:pic>
      <p:sp>
        <p:nvSpPr>
          <p:cNvPr id="10" name="Rectangle 9"/>
          <p:cNvSpPr/>
          <p:nvPr/>
        </p:nvSpPr>
        <p:spPr>
          <a:xfrm>
            <a:off x="3722097" y="5282168"/>
            <a:ext cx="1505540" cy="369332"/>
          </a:xfrm>
          <a:prstGeom prst="rect">
            <a:avLst/>
          </a:prstGeom>
        </p:spPr>
        <p:txBody>
          <a:bodyPr wrap="square">
            <a:spAutoFit/>
          </a:bodyPr>
          <a:lstStyle/>
          <a:p>
            <a:r>
              <a:rPr lang="en-US" dirty="0" smtClean="0"/>
              <a:t>(Actual view)</a:t>
            </a:r>
            <a:endParaRPr lang="en-IN" dirty="0"/>
          </a:p>
        </p:txBody>
      </p:sp>
      <p:pic>
        <p:nvPicPr>
          <p:cNvPr id="11" name="Picture 2"/>
          <p:cNvPicPr>
            <a:picLocks noChangeAspect="1" noChangeArrowheads="1"/>
          </p:cNvPicPr>
          <p:nvPr/>
        </p:nvPicPr>
        <p:blipFill>
          <a:blip r:embed="rId5" cstate="print"/>
          <a:srcRect/>
          <a:stretch>
            <a:fillRect/>
          </a:stretch>
        </p:blipFill>
        <p:spPr bwMode="auto">
          <a:xfrm>
            <a:off x="198437" y="393700"/>
            <a:ext cx="8610600" cy="2514599"/>
          </a:xfrm>
          <a:prstGeom prst="rect">
            <a:avLst/>
          </a:prstGeom>
          <a:ln>
            <a:noFill/>
          </a:ln>
          <a:effectLst>
            <a:softEdge rad="112500"/>
          </a:effectLst>
        </p:spPr>
      </p:pic>
      <p:pic>
        <p:nvPicPr>
          <p:cNvPr id="2052" name="Picture 4" descr="C:\Users\RISHABH\Downloads\SHAREit\SM-A800I\photo\20180130_145230.jpg"/>
          <p:cNvPicPr>
            <a:picLocks noChangeAspect="1" noChangeArrowheads="1"/>
          </p:cNvPicPr>
          <p:nvPr/>
        </p:nvPicPr>
        <p:blipFill>
          <a:blip r:embed="rId6" cstate="print"/>
          <a:srcRect/>
          <a:stretch>
            <a:fillRect/>
          </a:stretch>
        </p:blipFill>
        <p:spPr bwMode="auto">
          <a:xfrm>
            <a:off x="228600" y="2908301"/>
            <a:ext cx="4237037" cy="251459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8732837" y="165100"/>
            <a:ext cx="566923" cy="562785"/>
          </a:xfrm>
          <a:prstGeom prst="rect">
            <a:avLst/>
          </a:prstGeom>
          <a:noFill/>
          <a:ln w="9525">
            <a:noFill/>
            <a:miter lim="800000"/>
            <a:headEnd/>
            <a:tailEnd/>
          </a:ln>
        </p:spPr>
      </p:pic>
      <p:sp>
        <p:nvSpPr>
          <p:cNvPr id="5" name="Footer Placeholder 4"/>
          <p:cNvSpPr>
            <a:spLocks noGrp="1"/>
          </p:cNvSpPr>
          <p:nvPr>
            <p:ph type="ftr" sz="quarter" idx="11"/>
          </p:nvPr>
        </p:nvSpPr>
        <p:spPr>
          <a:xfrm>
            <a:off x="3246437" y="5651500"/>
            <a:ext cx="3720436" cy="469900"/>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25</a:t>
            </a:fld>
            <a:endParaRPr lang="en-US" dirty="0"/>
          </a:p>
        </p:txBody>
      </p:sp>
      <p:pic>
        <p:nvPicPr>
          <p:cNvPr id="12291" name="Picture 3" descr="C:\Users\RISHABH\Desktop\THE GOLDEN PALM\20171121_144735.jpg"/>
          <p:cNvPicPr>
            <a:picLocks noChangeAspect="1" noChangeArrowheads="1"/>
          </p:cNvPicPr>
          <p:nvPr/>
        </p:nvPicPr>
        <p:blipFill>
          <a:blip r:embed="rId4" cstate="print">
            <a:lum bright="14000" contrast="13000"/>
          </a:blip>
          <a:srcRect/>
          <a:stretch>
            <a:fillRect/>
          </a:stretch>
        </p:blipFill>
        <p:spPr bwMode="auto">
          <a:xfrm>
            <a:off x="198437" y="546100"/>
            <a:ext cx="7162800" cy="4876800"/>
          </a:xfrm>
          <a:prstGeom prst="rect">
            <a:avLst/>
          </a:prstGeom>
          <a:ln>
            <a:noFill/>
          </a:ln>
          <a:effectLst>
            <a:softEdge rad="112500"/>
          </a:effectLst>
        </p:spPr>
      </p:pic>
      <p:sp>
        <p:nvSpPr>
          <p:cNvPr id="11" name="Rectangle 10"/>
          <p:cNvSpPr/>
          <p:nvPr/>
        </p:nvSpPr>
        <p:spPr>
          <a:xfrm>
            <a:off x="-304800" y="100609"/>
            <a:ext cx="8732837"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GOLDEN PALMS  - Multistoryed Apartments at  Sector -168,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p>
        </p:txBody>
      </p:sp>
      <p:pic>
        <p:nvPicPr>
          <p:cNvPr id="8" name="Picture 7" descr="the_golden_palm - Copy.jpg"/>
          <p:cNvPicPr>
            <a:picLocks noChangeAspect="1"/>
          </p:cNvPicPr>
          <p:nvPr/>
        </p:nvPicPr>
        <p:blipFill>
          <a:blip r:embed="rId5" cstate="print">
            <a:lum bright="-20000" contrast="20000"/>
          </a:blip>
          <a:stretch>
            <a:fillRect/>
          </a:stretch>
        </p:blipFill>
        <p:spPr>
          <a:xfrm>
            <a:off x="5989637" y="3822700"/>
            <a:ext cx="3200399" cy="1828800"/>
          </a:xfrm>
          <a:prstGeom prst="rect">
            <a:avLst/>
          </a:prstGeom>
          <a:ln>
            <a:noFill/>
          </a:ln>
          <a:effectLst>
            <a:softEdge rad="112500"/>
          </a:effectLst>
        </p:spPr>
      </p:pic>
      <p:pic>
        <p:nvPicPr>
          <p:cNvPr id="9" name="Picture 8" descr="the_golden_palm - Copy (2).jpg"/>
          <p:cNvPicPr>
            <a:picLocks noChangeAspect="1"/>
          </p:cNvPicPr>
          <p:nvPr/>
        </p:nvPicPr>
        <p:blipFill>
          <a:blip r:embed="rId6" cstate="print">
            <a:lum bright="-10000" contrast="20000"/>
          </a:blip>
          <a:srcRect l="3846" r="3846"/>
          <a:stretch>
            <a:fillRect/>
          </a:stretch>
        </p:blipFill>
        <p:spPr>
          <a:xfrm>
            <a:off x="7361237" y="5206492"/>
            <a:ext cx="1295400" cy="673608"/>
          </a:xfrm>
          <a:prstGeom prst="rect">
            <a:avLst/>
          </a:prstGeom>
          <a:ln>
            <a:noFill/>
          </a:ln>
          <a:effectLst>
            <a:softEdge rad="112500"/>
          </a:effectLst>
        </p:spPr>
      </p:pic>
      <p:sp>
        <p:nvSpPr>
          <p:cNvPr id="10" name="Rectangle 9"/>
          <p:cNvSpPr/>
          <p:nvPr/>
        </p:nvSpPr>
        <p:spPr>
          <a:xfrm>
            <a:off x="6970816" y="5651500"/>
            <a:ext cx="1762021" cy="369332"/>
          </a:xfrm>
          <a:prstGeom prst="rect">
            <a:avLst/>
          </a:prstGeom>
        </p:spPr>
        <p:txBody>
          <a:bodyPr wrap="none">
            <a:spAutoFit/>
          </a:bodyPr>
          <a:lstStyle/>
          <a:p>
            <a:r>
              <a:rPr lang="en-IN" dirty="0" smtClean="0"/>
              <a:t>(Architect view)</a:t>
            </a:r>
            <a:endParaRPr lang="en-IN" dirty="0"/>
          </a:p>
        </p:txBody>
      </p:sp>
      <p:sp>
        <p:nvSpPr>
          <p:cNvPr id="12" name="Rectangle 11"/>
          <p:cNvSpPr/>
          <p:nvPr/>
        </p:nvSpPr>
        <p:spPr>
          <a:xfrm>
            <a:off x="3036297" y="52705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a:xfrm>
            <a:off x="808037" y="5706592"/>
            <a:ext cx="7467600" cy="32590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10" name="Slide Number Placeholder 9"/>
          <p:cNvSpPr>
            <a:spLocks noGrp="1"/>
          </p:cNvSpPr>
          <p:nvPr>
            <p:ph type="sldNum" sz="quarter" idx="12"/>
          </p:nvPr>
        </p:nvSpPr>
        <p:spPr/>
        <p:txBody>
          <a:bodyPr/>
          <a:lstStyle/>
          <a:p>
            <a:pPr>
              <a:defRPr/>
            </a:pPr>
            <a:fld id="{BE8CF63A-665E-481A-8F0E-217935420945}" type="slidenum">
              <a:rPr lang="en-US" smtClean="0"/>
              <a:pPr>
                <a:defRPr/>
              </a:pPr>
              <a:t>26</a:t>
            </a:fld>
            <a:endParaRPr lang="en-US" dirty="0"/>
          </a:p>
        </p:txBody>
      </p:sp>
      <p:sp>
        <p:nvSpPr>
          <p:cNvPr id="8" name="Rectangle 7"/>
          <p:cNvSpPr/>
          <p:nvPr/>
        </p:nvSpPr>
        <p:spPr>
          <a:xfrm>
            <a:off x="-182563" y="88900"/>
            <a:ext cx="8985876"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GOLDEN PALMS – Main Entrance Gate at Sector-168,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p>
        </p:txBody>
      </p:sp>
      <p:pic>
        <p:nvPicPr>
          <p:cNvPr id="11"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pic>
        <p:nvPicPr>
          <p:cNvPr id="2050" name="Picture 2" descr="C:\Users\RISHABH\Desktop\SITE PHOTOGRAPHS\THE GOLDEN PALM\IMG_0093.JPG"/>
          <p:cNvPicPr>
            <a:picLocks noChangeAspect="1" noChangeArrowheads="1"/>
          </p:cNvPicPr>
          <p:nvPr/>
        </p:nvPicPr>
        <p:blipFill>
          <a:blip r:embed="rId5" cstate="print"/>
          <a:srcRect/>
          <a:stretch>
            <a:fillRect/>
          </a:stretch>
        </p:blipFill>
        <p:spPr bwMode="auto">
          <a:xfrm>
            <a:off x="274637" y="622300"/>
            <a:ext cx="8610600" cy="4800600"/>
          </a:xfrm>
          <a:prstGeom prst="rect">
            <a:avLst/>
          </a:prstGeom>
          <a:ln>
            <a:noFill/>
          </a:ln>
          <a:effectLst>
            <a:softEdge rad="112500"/>
          </a:effectLst>
        </p:spPr>
      </p:pic>
      <p:sp>
        <p:nvSpPr>
          <p:cNvPr id="12" name="Rectangle 11"/>
          <p:cNvSpPr/>
          <p:nvPr/>
        </p:nvSpPr>
        <p:spPr>
          <a:xfrm>
            <a:off x="3798297" y="52705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27</a:t>
            </a:fld>
            <a:endParaRPr lang="en-US" dirty="0"/>
          </a:p>
        </p:txBody>
      </p:sp>
      <p:pic>
        <p:nvPicPr>
          <p:cNvPr id="7" name="Picture 3"/>
          <p:cNvPicPr>
            <a:picLocks noChangeAspect="1" noChangeArrowheads="1"/>
          </p:cNvPicPr>
          <p:nvPr/>
        </p:nvPicPr>
        <p:blipFill>
          <a:blip r:embed="rId2" cstate="print"/>
          <a:srcRect/>
          <a:stretch>
            <a:fillRect/>
          </a:stretch>
        </p:blipFill>
        <p:spPr bwMode="auto">
          <a:xfrm>
            <a:off x="8809037" y="165100"/>
            <a:ext cx="566923" cy="562785"/>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lum bright="7000" contrast="26000"/>
          </a:blip>
          <a:srcRect/>
          <a:stretch>
            <a:fillRect/>
          </a:stretch>
        </p:blipFill>
        <p:spPr bwMode="auto">
          <a:xfrm>
            <a:off x="4694237" y="469900"/>
            <a:ext cx="4114800" cy="5029200"/>
          </a:xfrm>
          <a:prstGeom prst="rect">
            <a:avLst/>
          </a:prstGeom>
          <a:ln>
            <a:noFill/>
          </a:ln>
          <a:effectLst>
            <a:softEdge rad="112500"/>
          </a:effectLst>
        </p:spPr>
      </p:pic>
      <p:sp>
        <p:nvSpPr>
          <p:cNvPr id="9" name="Rectangle 8"/>
          <p:cNvSpPr/>
          <p:nvPr/>
        </p:nvSpPr>
        <p:spPr>
          <a:xfrm>
            <a:off x="-258763" y="88900"/>
            <a:ext cx="8732837"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GOLDEN PALMS  - Multistoryed Apartments at  Sector -168 ,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p>
        </p:txBody>
      </p:sp>
      <p:sp>
        <p:nvSpPr>
          <p:cNvPr id="10" name="Footer Placeholder 4"/>
          <p:cNvSpPr>
            <a:spLocks noGrp="1"/>
          </p:cNvSpPr>
          <p:nvPr>
            <p:ph type="ftr" sz="quarter" idx="11"/>
          </p:nvPr>
        </p:nvSpPr>
        <p:spPr>
          <a:xfrm>
            <a:off x="2255838" y="5651500"/>
            <a:ext cx="4648199" cy="38198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pic>
        <p:nvPicPr>
          <p:cNvPr id="3074" name="Picture 2" descr="C:\Users\RISHABH\Desktop\SITE PHOTOGRAPHS\THE GOLDEN PALM\Tower-L.jpg"/>
          <p:cNvPicPr>
            <a:picLocks noChangeAspect="1" noChangeArrowheads="1"/>
          </p:cNvPicPr>
          <p:nvPr/>
        </p:nvPicPr>
        <p:blipFill>
          <a:blip r:embed="rId5" cstate="print">
            <a:lum bright="20000"/>
          </a:blip>
          <a:stretch>
            <a:fillRect/>
          </a:stretch>
        </p:blipFill>
        <p:spPr bwMode="auto">
          <a:xfrm>
            <a:off x="579437" y="546100"/>
            <a:ext cx="4038600" cy="4953000"/>
          </a:xfrm>
          <a:prstGeom prst="rect">
            <a:avLst/>
          </a:prstGeom>
          <a:ln>
            <a:noFill/>
          </a:ln>
          <a:effectLst>
            <a:softEdge rad="112500"/>
          </a:effectLst>
        </p:spPr>
      </p:pic>
      <p:sp>
        <p:nvSpPr>
          <p:cNvPr id="11" name="Rectangle 10"/>
          <p:cNvSpPr/>
          <p:nvPr/>
        </p:nvSpPr>
        <p:spPr>
          <a:xfrm>
            <a:off x="3856037" y="53467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8809037" y="135715"/>
            <a:ext cx="566923" cy="562785"/>
          </a:xfrm>
          <a:prstGeom prst="rect">
            <a:avLst/>
          </a:prstGeom>
          <a:noFill/>
          <a:ln w="9525">
            <a:noFill/>
            <a:miter lim="800000"/>
            <a:headEnd/>
            <a:tailEnd/>
          </a:ln>
        </p:spPr>
      </p:pic>
      <p:sp>
        <p:nvSpPr>
          <p:cNvPr id="5" name="Footer Placeholder 4"/>
          <p:cNvSpPr>
            <a:spLocks noGrp="1"/>
          </p:cNvSpPr>
          <p:nvPr>
            <p:ph type="ftr" sz="quarter" idx="11"/>
          </p:nvPr>
        </p:nvSpPr>
        <p:spPr>
          <a:xfrm>
            <a:off x="2636837" y="5727700"/>
            <a:ext cx="3962400" cy="40210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28</a:t>
            </a:fld>
            <a:endParaRPr lang="en-US" dirty="0"/>
          </a:p>
        </p:txBody>
      </p:sp>
      <p:pic>
        <p:nvPicPr>
          <p:cNvPr id="14338" name="Picture 2"/>
          <p:cNvPicPr>
            <a:picLocks noChangeAspect="1" noChangeArrowheads="1"/>
          </p:cNvPicPr>
          <p:nvPr/>
        </p:nvPicPr>
        <p:blipFill>
          <a:blip r:embed="rId4" cstate="print"/>
          <a:srcRect/>
          <a:stretch>
            <a:fillRect/>
          </a:stretch>
        </p:blipFill>
        <p:spPr bwMode="auto">
          <a:xfrm>
            <a:off x="198437" y="546100"/>
            <a:ext cx="8793162" cy="4953000"/>
          </a:xfrm>
          <a:prstGeom prst="rect">
            <a:avLst/>
          </a:prstGeom>
          <a:ln>
            <a:noFill/>
          </a:ln>
          <a:effectLst>
            <a:softEdge rad="112500"/>
          </a:effectLst>
        </p:spPr>
      </p:pic>
      <p:sp>
        <p:nvSpPr>
          <p:cNvPr id="8" name="Rectangle 7"/>
          <p:cNvSpPr/>
          <p:nvPr/>
        </p:nvSpPr>
        <p:spPr>
          <a:xfrm>
            <a:off x="-304800" y="88900"/>
            <a:ext cx="8732837"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GOLDEN PALMS  - Multistoryed Apartments at Sector -168,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p>
        </p:txBody>
      </p:sp>
      <p:sp>
        <p:nvSpPr>
          <p:cNvPr id="9" name="Rectangle 8"/>
          <p:cNvSpPr/>
          <p:nvPr/>
        </p:nvSpPr>
        <p:spPr>
          <a:xfrm>
            <a:off x="3856037" y="53467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29</a:t>
            </a:fld>
            <a:endParaRPr lang="en-US" dirty="0"/>
          </a:p>
        </p:txBody>
      </p:sp>
      <p:pic>
        <p:nvPicPr>
          <p:cNvPr id="17411" name="Picture 3" descr="C:\Users\RISHABH\Desktop\THE GOLDEN PALM\20171121_145507.jpg"/>
          <p:cNvPicPr>
            <a:picLocks noChangeAspect="1" noChangeArrowheads="1"/>
          </p:cNvPicPr>
          <p:nvPr/>
        </p:nvPicPr>
        <p:blipFill>
          <a:blip r:embed="rId2" cstate="print"/>
          <a:srcRect/>
          <a:stretch>
            <a:fillRect/>
          </a:stretch>
        </p:blipFill>
        <p:spPr bwMode="auto">
          <a:xfrm>
            <a:off x="6599237" y="698500"/>
            <a:ext cx="2743200" cy="2362200"/>
          </a:xfrm>
          <a:prstGeom prst="rect">
            <a:avLst/>
          </a:prstGeom>
          <a:ln>
            <a:noFill/>
          </a:ln>
          <a:effectLst>
            <a:softEdge rad="112500"/>
          </a:effectLst>
        </p:spPr>
      </p:pic>
      <p:pic>
        <p:nvPicPr>
          <p:cNvPr id="17412" name="Picture 4" descr="C:\Users\RISHABH\Desktop\THE GOLDEN PALM\20171121_145936.jpg"/>
          <p:cNvPicPr>
            <a:picLocks noChangeAspect="1" noChangeArrowheads="1"/>
          </p:cNvPicPr>
          <p:nvPr/>
        </p:nvPicPr>
        <p:blipFill>
          <a:blip r:embed="rId3" cstate="print"/>
          <a:srcRect/>
          <a:stretch>
            <a:fillRect/>
          </a:stretch>
        </p:blipFill>
        <p:spPr bwMode="auto">
          <a:xfrm>
            <a:off x="350837" y="3213101"/>
            <a:ext cx="3124200" cy="2285999"/>
          </a:xfrm>
          <a:prstGeom prst="rect">
            <a:avLst/>
          </a:prstGeom>
          <a:ln>
            <a:noFill/>
          </a:ln>
          <a:effectLst>
            <a:softEdge rad="112500"/>
          </a:effectLst>
        </p:spPr>
      </p:pic>
      <p:pic>
        <p:nvPicPr>
          <p:cNvPr id="17413" name="Picture 5" descr="C:\Users\RISHABH\Desktop\THE GOLDEN PALM\20171121_150019.jpg"/>
          <p:cNvPicPr>
            <a:picLocks noChangeAspect="1" noChangeArrowheads="1"/>
          </p:cNvPicPr>
          <p:nvPr/>
        </p:nvPicPr>
        <p:blipFill>
          <a:blip r:embed="rId4" cstate="print"/>
          <a:srcRect/>
          <a:stretch>
            <a:fillRect/>
          </a:stretch>
        </p:blipFill>
        <p:spPr bwMode="auto">
          <a:xfrm>
            <a:off x="6599237" y="3136900"/>
            <a:ext cx="2743200" cy="2362200"/>
          </a:xfrm>
          <a:prstGeom prst="rect">
            <a:avLst/>
          </a:prstGeom>
          <a:ln>
            <a:noFill/>
          </a:ln>
          <a:effectLst>
            <a:softEdge rad="112500"/>
          </a:effectLst>
        </p:spPr>
      </p:pic>
      <p:pic>
        <p:nvPicPr>
          <p:cNvPr id="17414" name="Picture 6" descr="C:\Users\RISHABH\Desktop\THE GOLDEN PALM\IMG_0132.JPG"/>
          <p:cNvPicPr>
            <a:picLocks noChangeAspect="1" noChangeArrowheads="1"/>
          </p:cNvPicPr>
          <p:nvPr/>
        </p:nvPicPr>
        <p:blipFill>
          <a:blip r:embed="rId5" cstate="print"/>
          <a:srcRect/>
          <a:stretch>
            <a:fillRect/>
          </a:stretch>
        </p:blipFill>
        <p:spPr bwMode="auto">
          <a:xfrm>
            <a:off x="3475037" y="622300"/>
            <a:ext cx="3200400" cy="2514600"/>
          </a:xfrm>
          <a:prstGeom prst="rect">
            <a:avLst/>
          </a:prstGeom>
          <a:ln>
            <a:noFill/>
          </a:ln>
          <a:effectLst>
            <a:softEdge rad="112500"/>
          </a:effectLst>
        </p:spPr>
      </p:pic>
      <p:pic>
        <p:nvPicPr>
          <p:cNvPr id="17415" name="Picture 7" descr="C:\Users\RISHABH\Desktop\THE GOLDEN PALM\IMG_0140.JPG"/>
          <p:cNvPicPr>
            <a:picLocks noChangeAspect="1" noChangeArrowheads="1"/>
          </p:cNvPicPr>
          <p:nvPr/>
        </p:nvPicPr>
        <p:blipFill>
          <a:blip r:embed="rId6" cstate="print"/>
          <a:srcRect/>
          <a:stretch>
            <a:fillRect/>
          </a:stretch>
        </p:blipFill>
        <p:spPr bwMode="auto">
          <a:xfrm>
            <a:off x="3398837" y="3136900"/>
            <a:ext cx="3200400" cy="2362200"/>
          </a:xfrm>
          <a:prstGeom prst="rect">
            <a:avLst/>
          </a:prstGeom>
          <a:ln>
            <a:noFill/>
          </a:ln>
          <a:effectLst>
            <a:softEdge rad="112500"/>
          </a:effectLst>
        </p:spPr>
      </p:pic>
      <p:sp>
        <p:nvSpPr>
          <p:cNvPr id="10" name="Rectangle 9"/>
          <p:cNvSpPr/>
          <p:nvPr/>
        </p:nvSpPr>
        <p:spPr>
          <a:xfrm>
            <a:off x="-304800" y="88900"/>
            <a:ext cx="8732837"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GOLDEN PALMS  - Central Park at Sector-168,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p>
        </p:txBody>
      </p:sp>
      <p:sp>
        <p:nvSpPr>
          <p:cNvPr id="11" name="Footer Placeholder 4"/>
          <p:cNvSpPr>
            <a:spLocks noGrp="1"/>
          </p:cNvSpPr>
          <p:nvPr>
            <p:ph type="ftr" sz="quarter" idx="11"/>
          </p:nvPr>
        </p:nvSpPr>
        <p:spPr>
          <a:xfrm>
            <a:off x="2636837" y="5727700"/>
            <a:ext cx="3962400" cy="402108"/>
          </a:xfrm>
        </p:spPr>
        <p:txBody>
          <a:bodyPr/>
          <a:lstStyle/>
          <a:p>
            <a:pPr>
              <a:defRPr/>
            </a:pPr>
            <a:r>
              <a:rPr lang="en-IN" dirty="0" smtClean="0"/>
              <a:t>FASTECH PROJECTS PRIVATE LIMITED . </a:t>
            </a:r>
          </a:p>
          <a:p>
            <a:pPr>
              <a:defRPr/>
            </a:pPr>
            <a:r>
              <a:rPr lang="en-IN" dirty="0" smtClean="0">
                <a:hlinkClick r:id="rId7"/>
              </a:rPr>
              <a:t>www.fastech.co.in</a:t>
            </a:r>
            <a:endParaRPr lang="en-IN" dirty="0" smtClean="0"/>
          </a:p>
        </p:txBody>
      </p:sp>
      <p:pic>
        <p:nvPicPr>
          <p:cNvPr id="12" name="Picture 3"/>
          <p:cNvPicPr>
            <a:picLocks noChangeAspect="1" noChangeArrowheads="1"/>
          </p:cNvPicPr>
          <p:nvPr/>
        </p:nvPicPr>
        <p:blipFill>
          <a:blip r:embed="rId8" cstate="print"/>
          <a:srcRect/>
          <a:stretch>
            <a:fillRect/>
          </a:stretch>
        </p:blipFill>
        <p:spPr bwMode="auto">
          <a:xfrm>
            <a:off x="8851714" y="88900"/>
            <a:ext cx="566923" cy="562785"/>
          </a:xfrm>
          <a:prstGeom prst="rect">
            <a:avLst/>
          </a:prstGeom>
          <a:noFill/>
          <a:ln w="9525">
            <a:noFill/>
            <a:miter lim="800000"/>
            <a:headEnd/>
            <a:tailEnd/>
          </a:ln>
        </p:spPr>
      </p:pic>
      <p:pic>
        <p:nvPicPr>
          <p:cNvPr id="1026" name="Picture 2"/>
          <p:cNvPicPr>
            <a:picLocks noChangeAspect="1" noChangeArrowheads="1"/>
          </p:cNvPicPr>
          <p:nvPr/>
        </p:nvPicPr>
        <p:blipFill>
          <a:blip r:embed="rId9" cstate="print"/>
          <a:srcRect/>
          <a:stretch>
            <a:fillRect/>
          </a:stretch>
        </p:blipFill>
        <p:spPr bwMode="auto">
          <a:xfrm>
            <a:off x="350837" y="622300"/>
            <a:ext cx="3124200" cy="2514600"/>
          </a:xfrm>
          <a:prstGeom prst="rect">
            <a:avLst/>
          </a:prstGeom>
          <a:ln>
            <a:noFill/>
          </a:ln>
          <a:effectLst>
            <a:softEdge rad="112500"/>
          </a:effectLst>
        </p:spPr>
      </p:pic>
      <p:sp>
        <p:nvSpPr>
          <p:cNvPr id="13" name="Rectangle 12"/>
          <p:cNvSpPr/>
          <p:nvPr/>
        </p:nvSpPr>
        <p:spPr>
          <a:xfrm>
            <a:off x="3874497" y="5358368"/>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2560637" y="1079500"/>
            <a:ext cx="4191000" cy="40386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
        <p:nvSpPr>
          <p:cNvPr id="9218" name="Title 4"/>
          <p:cNvSpPr>
            <a:spLocks noGrp="1"/>
          </p:cNvSpPr>
          <p:nvPr>
            <p:ph type="title"/>
          </p:nvPr>
        </p:nvSpPr>
        <p:spPr>
          <a:xfrm>
            <a:off x="159622" y="135507"/>
            <a:ext cx="2782754" cy="562993"/>
          </a:xfrm>
        </p:spPr>
        <p:txBody>
          <a:bodyPr>
            <a:normAutofit fontScale="90000"/>
          </a:bodyPr>
          <a:lstStyle/>
          <a:p>
            <a:pPr eaLnBrk="1" hangingPunct="1"/>
            <a:r>
              <a:rPr lang="en-US" sz="3600" b="1" u="sng" dirty="0" smtClean="0">
                <a:solidFill>
                  <a:schemeClr val="accent1"/>
                </a:solidFill>
                <a:latin typeface="Book Antiqua" pitchFamily="18" charset="0"/>
              </a:rPr>
              <a:t>Introduction:</a:t>
            </a:r>
          </a:p>
        </p:txBody>
      </p:sp>
      <p:sp>
        <p:nvSpPr>
          <p:cNvPr id="8" name="Slide Number Placeholder 7"/>
          <p:cNvSpPr>
            <a:spLocks noGrp="1"/>
          </p:cNvSpPr>
          <p:nvPr>
            <p:ph type="sldNum" sz="quarter" idx="12"/>
          </p:nvPr>
        </p:nvSpPr>
        <p:spPr/>
        <p:txBody>
          <a:bodyPr/>
          <a:lstStyle/>
          <a:p>
            <a:pPr>
              <a:defRPr/>
            </a:pPr>
            <a:fld id="{BE8CF63A-665E-481A-8F0E-217935420945}" type="slidenum">
              <a:rPr lang="en-US" smtClean="0"/>
              <a:pPr>
                <a:defRPr/>
              </a:pPr>
              <a:t>3</a:t>
            </a:fld>
            <a:endParaRPr lang="en-US" dirty="0"/>
          </a:p>
        </p:txBody>
      </p:sp>
      <p:sp>
        <p:nvSpPr>
          <p:cNvPr id="6" name="Rectangle 5"/>
          <p:cNvSpPr/>
          <p:nvPr/>
        </p:nvSpPr>
        <p:spPr>
          <a:xfrm>
            <a:off x="283547" y="685320"/>
            <a:ext cx="8220690" cy="5678437"/>
          </a:xfrm>
          <a:prstGeom prst="rect">
            <a:avLst/>
          </a:prstGeom>
        </p:spPr>
        <p:txBody>
          <a:bodyPr wrap="square" lIns="91400" tIns="45700" rIns="91400" bIns="45700">
            <a:spAutoFit/>
          </a:bodyPr>
          <a:lstStyle/>
          <a:p>
            <a:pPr marL="342746" indent="-342746" algn="ctr" eaLnBrk="0" hangingPunct="0"/>
            <a:r>
              <a:rPr lang="en-US" dirty="0" err="1" smtClean="0">
                <a:latin typeface="Arial" pitchFamily="34" charset="0"/>
                <a:cs typeface="Arial" pitchFamily="34" charset="0"/>
              </a:rPr>
              <a:t>Fastech</a:t>
            </a:r>
            <a:r>
              <a:rPr lang="en-US" dirty="0" smtClean="0">
                <a:latin typeface="Arial" pitchFamily="34" charset="0"/>
                <a:cs typeface="Arial" pitchFamily="34" charset="0"/>
              </a:rPr>
              <a:t> Group has built &amp; developed state-of-the-art architectural landmarks in Delhi, NCR and Northern India having a good experience of 20 years in the construction industry. </a:t>
            </a:r>
          </a:p>
          <a:p>
            <a:pPr marL="342746" indent="-342746" algn="ctr" eaLnBrk="0" hangingPunct="0"/>
            <a:endParaRPr lang="en-US" dirty="0" smtClean="0"/>
          </a:p>
          <a:p>
            <a:pPr marL="342746" indent="-342746" algn="ctr" eaLnBrk="0" hangingPunct="0"/>
            <a:r>
              <a:rPr lang="en-US" dirty="0" smtClean="0"/>
              <a:t>Commitment, credibility, customer faith, safety and quality work, these are the pillars on which the foundation of Fastech Group is laid. The company is continuously working towards adopting latest technologies of the construction industry. </a:t>
            </a:r>
          </a:p>
          <a:p>
            <a:pPr marL="342746" indent="-342746" algn="ctr" eaLnBrk="0" hangingPunct="0"/>
            <a:endParaRPr lang="en-US" dirty="0" smtClean="0"/>
          </a:p>
          <a:p>
            <a:pPr algn="ctr"/>
            <a:r>
              <a:rPr lang="en-IN" dirty="0" smtClean="0">
                <a:latin typeface="Arial" pitchFamily="34" charset="0"/>
                <a:cs typeface="Arial" pitchFamily="34" charset="0"/>
              </a:rPr>
              <a:t>The Company is well equipped with sufficient Tools &amp; Plants, Machineries, man powers, technical and professionals, administrative and Human resources persons. We always given high priority towards quality control, safety measures and timely completion of work at site. </a:t>
            </a:r>
          </a:p>
          <a:p>
            <a:pPr algn="ctr"/>
            <a:endParaRPr lang="en-IN" dirty="0" smtClean="0">
              <a:latin typeface="Arial" pitchFamily="34" charset="0"/>
              <a:cs typeface="Arial" pitchFamily="34" charset="0"/>
            </a:endParaRPr>
          </a:p>
          <a:p>
            <a:pPr algn="ctr"/>
            <a:r>
              <a:rPr lang="en-IN" dirty="0" smtClean="0">
                <a:latin typeface="Arial" pitchFamily="34" charset="0"/>
                <a:cs typeface="Arial" pitchFamily="34" charset="0"/>
              </a:rPr>
              <a:t>Achievement:- Now we are constructing more than </a:t>
            </a:r>
            <a:r>
              <a:rPr lang="en-IN" b="1" dirty="0" smtClean="0">
                <a:latin typeface="Arial" pitchFamily="34" charset="0"/>
                <a:cs typeface="Arial" pitchFamily="34" charset="0"/>
              </a:rPr>
              <a:t>75 </a:t>
            </a:r>
            <a:r>
              <a:rPr lang="en-IN" b="1" dirty="0" err="1" smtClean="0">
                <a:latin typeface="Arial" pitchFamily="34" charset="0"/>
                <a:cs typeface="Arial" pitchFamily="34" charset="0"/>
              </a:rPr>
              <a:t>Lacs</a:t>
            </a:r>
            <a:r>
              <a:rPr lang="en-IN" b="1" dirty="0" smtClean="0">
                <a:latin typeface="Arial" pitchFamily="34" charset="0"/>
                <a:cs typeface="Arial" pitchFamily="34" charset="0"/>
              </a:rPr>
              <a:t> </a:t>
            </a:r>
            <a:r>
              <a:rPr lang="en-IN" b="1" dirty="0" err="1" smtClean="0">
                <a:latin typeface="Arial" pitchFamily="34" charset="0"/>
                <a:cs typeface="Arial" pitchFamily="34" charset="0"/>
              </a:rPr>
              <a:t>Sqft</a:t>
            </a:r>
            <a:endParaRPr lang="en-IN" b="1" dirty="0" smtClean="0">
              <a:latin typeface="Arial" pitchFamily="34" charset="0"/>
              <a:cs typeface="Arial" pitchFamily="34" charset="0"/>
            </a:endParaRPr>
          </a:p>
          <a:p>
            <a:pPr algn="ctr"/>
            <a:r>
              <a:rPr lang="en-IN" b="1" dirty="0" smtClean="0">
                <a:latin typeface="Arial" pitchFamily="34" charset="0"/>
                <a:cs typeface="Arial" pitchFamily="34" charset="0"/>
              </a:rPr>
              <a:t> (approx. 7.5 million) </a:t>
            </a:r>
            <a:r>
              <a:rPr lang="en-IN" dirty="0" smtClean="0">
                <a:latin typeface="Arial" pitchFamily="34" charset="0"/>
                <a:cs typeface="Arial" pitchFamily="34" charset="0"/>
              </a:rPr>
              <a:t>Area</a:t>
            </a:r>
          </a:p>
          <a:p>
            <a:pPr algn="ctr"/>
            <a:r>
              <a:rPr lang="en-US" dirty="0" smtClean="0">
                <a:latin typeface="Arial" pitchFamily="34" charset="0"/>
                <a:cs typeface="Arial" pitchFamily="34" charset="0"/>
              </a:rPr>
              <a:t>We have already handed over more than 1300 flats successfully directly to the customers</a:t>
            </a:r>
            <a:endParaRPr lang="en-IN" dirty="0" smtClean="0">
              <a:latin typeface="Arial" pitchFamily="34" charset="0"/>
              <a:cs typeface="Arial" pitchFamily="34" charset="0"/>
            </a:endParaRPr>
          </a:p>
          <a:p>
            <a:pPr algn="ctr"/>
            <a:endParaRPr lang="en-IN" sz="2000" b="1" dirty="0" smtClean="0">
              <a:latin typeface="Book Antiqua" pitchFamily="18" charset="0"/>
            </a:endParaRPr>
          </a:p>
          <a:p>
            <a:pPr marL="342746" indent="-342746" algn="ctr" eaLnBrk="0" hangingPunct="0"/>
            <a:endParaRPr lang="en-US" sz="1900" b="1" dirty="0" smtClean="0">
              <a:latin typeface="Arial" pitchFamily="34" charset="0"/>
              <a:cs typeface="Arial" pitchFamily="34" charset="0"/>
            </a:endParaRPr>
          </a:p>
        </p:txBody>
      </p:sp>
      <p:sp>
        <p:nvSpPr>
          <p:cNvPr id="11"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30</a:t>
            </a:fld>
            <a:endParaRPr lang="en-US" dirty="0"/>
          </a:p>
        </p:txBody>
      </p:sp>
      <p:sp>
        <p:nvSpPr>
          <p:cNvPr id="7" name="Footer Placeholder 4"/>
          <p:cNvSpPr>
            <a:spLocks noGrp="1"/>
          </p:cNvSpPr>
          <p:nvPr>
            <p:ph type="ftr" sz="quarter" idx="11"/>
          </p:nvPr>
        </p:nvSpPr>
        <p:spPr>
          <a:xfrm>
            <a:off x="2789237" y="5706592"/>
            <a:ext cx="3962400" cy="402108"/>
          </a:xfrm>
        </p:spPr>
        <p:txBody>
          <a:bodyPr/>
          <a:lstStyle/>
          <a:p>
            <a:pPr>
              <a:defRPr/>
            </a:pPr>
            <a:r>
              <a:rPr lang="en-IN" dirty="0" smtClean="0"/>
              <a:t>FASTECH PROJECTS PRIVATE LIMITED . </a:t>
            </a:r>
          </a:p>
          <a:p>
            <a:pPr>
              <a:defRPr/>
            </a:pPr>
            <a:r>
              <a:rPr lang="en-IN" dirty="0" smtClean="0">
                <a:hlinkClick r:id="rId2"/>
              </a:rPr>
              <a:t>www.fastech.co.in</a:t>
            </a:r>
            <a:endParaRPr lang="en-IN" dirty="0" smtClean="0"/>
          </a:p>
        </p:txBody>
      </p:sp>
      <p:pic>
        <p:nvPicPr>
          <p:cNvPr id="8" name="Picture 3"/>
          <p:cNvPicPr>
            <a:picLocks noChangeAspect="1" noChangeArrowheads="1"/>
          </p:cNvPicPr>
          <p:nvPr/>
        </p:nvPicPr>
        <p:blipFill>
          <a:blip r:embed="rId3" cstate="print"/>
          <a:srcRect/>
          <a:stretch>
            <a:fillRect/>
          </a:stretch>
        </p:blipFill>
        <p:spPr bwMode="auto">
          <a:xfrm>
            <a:off x="8885237" y="88900"/>
            <a:ext cx="566923" cy="562785"/>
          </a:xfrm>
          <a:prstGeom prst="rect">
            <a:avLst/>
          </a:prstGeom>
          <a:noFill/>
          <a:ln w="9525">
            <a:noFill/>
            <a:miter lim="800000"/>
            <a:headEnd/>
            <a:tailEnd/>
          </a:ln>
        </p:spPr>
      </p:pic>
      <p:sp>
        <p:nvSpPr>
          <p:cNvPr id="9" name="Title 1"/>
          <p:cNvSpPr>
            <a:spLocks noGrp="1"/>
          </p:cNvSpPr>
          <p:nvPr>
            <p:ph type="title"/>
          </p:nvPr>
        </p:nvSpPr>
        <p:spPr>
          <a:xfrm>
            <a:off x="198437" y="165100"/>
            <a:ext cx="7536927" cy="533401"/>
          </a:xfrm>
        </p:spPr>
        <p:txBody>
          <a:bodyPr>
            <a:noAutofit/>
          </a:bodyPr>
          <a:lstStyle/>
          <a:p>
            <a:r>
              <a:rPr lang="en-US" sz="2000"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GOLDEN PALMS - </a:t>
            </a:r>
            <a:r>
              <a:rPr lang="en-US" sz="2000" u="sng" dirty="0" smtClean="0">
                <a:effectLst>
                  <a:outerShdw blurRad="38100" dist="38100" dir="2700000" algn="tl">
                    <a:srgbClr val="000000">
                      <a:alpha val="43137"/>
                    </a:srgbClr>
                  </a:outerShdw>
                </a:effectLst>
                <a:latin typeface="Book Antiqua" pitchFamily="18" charset="0"/>
              </a:rPr>
              <a:t>Kids Play Area at Sector-168, </a:t>
            </a:r>
            <a:r>
              <a:rPr lang="en-US" sz="2000" u="sng" dirty="0" err="1" smtClean="0">
                <a:effectLst>
                  <a:outerShdw blurRad="38100" dist="38100" dir="2700000" algn="tl">
                    <a:srgbClr val="000000">
                      <a:alpha val="43137"/>
                    </a:srgbClr>
                  </a:outerShdw>
                </a:effectLst>
                <a:latin typeface="Book Antiqua" pitchFamily="18" charset="0"/>
              </a:rPr>
              <a:t>Noida</a:t>
            </a:r>
            <a:r>
              <a:rPr lang="en-US" sz="2000" u="sng" dirty="0" smtClean="0">
                <a:effectLst>
                  <a:outerShdw blurRad="38100" dist="38100" dir="2700000" algn="tl">
                    <a:srgbClr val="000000">
                      <a:alpha val="43137"/>
                    </a:srgbClr>
                  </a:outerShdw>
                </a:effectLst>
                <a:latin typeface="Book Antiqua" pitchFamily="18" charset="0"/>
              </a:rPr>
              <a:t>:-</a:t>
            </a:r>
            <a:endParaRPr lang="en-US" sz="2000" u="sng" dirty="0">
              <a:effectLst>
                <a:outerShdw blurRad="38100" dist="38100" dir="2700000" algn="tl">
                  <a:srgbClr val="000000">
                    <a:alpha val="43137"/>
                  </a:srgbClr>
                </a:outerShdw>
              </a:effectLst>
              <a:latin typeface="Book Antiqua" pitchFamily="18" charset="0"/>
            </a:endParaRPr>
          </a:p>
        </p:txBody>
      </p:sp>
      <p:pic>
        <p:nvPicPr>
          <p:cNvPr id="2050" name="Picture 2" descr="C:\Users\RISHABH\Desktop\THE GOLDEN PALM\20171121_144956.jpg"/>
          <p:cNvPicPr>
            <a:picLocks noChangeAspect="1" noChangeArrowheads="1"/>
          </p:cNvPicPr>
          <p:nvPr/>
        </p:nvPicPr>
        <p:blipFill>
          <a:blip r:embed="rId4" cstate="print"/>
          <a:srcRect/>
          <a:stretch>
            <a:fillRect/>
          </a:stretch>
        </p:blipFill>
        <p:spPr bwMode="auto">
          <a:xfrm>
            <a:off x="350837" y="850900"/>
            <a:ext cx="4419599" cy="2514600"/>
          </a:xfrm>
          <a:prstGeom prst="rect">
            <a:avLst/>
          </a:prstGeom>
          <a:ln>
            <a:noFill/>
          </a:ln>
          <a:effectLst>
            <a:softEdge rad="112500"/>
          </a:effectLst>
        </p:spPr>
      </p:pic>
      <p:pic>
        <p:nvPicPr>
          <p:cNvPr id="2052" name="Picture 4"/>
          <p:cNvPicPr>
            <a:picLocks noChangeAspect="1" noChangeArrowheads="1"/>
          </p:cNvPicPr>
          <p:nvPr/>
        </p:nvPicPr>
        <p:blipFill>
          <a:blip r:embed="rId5" cstate="print"/>
          <a:srcRect/>
          <a:stretch>
            <a:fillRect/>
          </a:stretch>
        </p:blipFill>
        <p:spPr bwMode="auto">
          <a:xfrm>
            <a:off x="4770437" y="774700"/>
            <a:ext cx="4419600" cy="2514600"/>
          </a:xfrm>
          <a:prstGeom prst="rect">
            <a:avLst/>
          </a:prstGeom>
          <a:ln>
            <a:noFill/>
          </a:ln>
          <a:effectLst>
            <a:softEdge rad="112500"/>
          </a:effectLst>
        </p:spPr>
      </p:pic>
      <p:pic>
        <p:nvPicPr>
          <p:cNvPr id="2053" name="Picture 5"/>
          <p:cNvPicPr>
            <a:picLocks noChangeAspect="1" noChangeArrowheads="1"/>
          </p:cNvPicPr>
          <p:nvPr/>
        </p:nvPicPr>
        <p:blipFill>
          <a:blip r:embed="rId6" cstate="print"/>
          <a:srcRect/>
          <a:stretch>
            <a:fillRect/>
          </a:stretch>
        </p:blipFill>
        <p:spPr bwMode="auto">
          <a:xfrm>
            <a:off x="350837" y="3289300"/>
            <a:ext cx="4419599" cy="2438400"/>
          </a:xfrm>
          <a:prstGeom prst="rect">
            <a:avLst/>
          </a:prstGeom>
          <a:ln>
            <a:noFill/>
          </a:ln>
          <a:effectLst>
            <a:softEdge rad="112500"/>
          </a:effectLst>
        </p:spPr>
      </p:pic>
      <p:pic>
        <p:nvPicPr>
          <p:cNvPr id="2054" name="Picture 6" descr="C:\Users\RISHABH\Desktop\THE GOLDEN PALM\20171121_145457.jpg"/>
          <p:cNvPicPr>
            <a:picLocks noChangeAspect="1" noChangeArrowheads="1"/>
          </p:cNvPicPr>
          <p:nvPr/>
        </p:nvPicPr>
        <p:blipFill>
          <a:blip r:embed="rId7" cstate="print"/>
          <a:srcRect/>
          <a:stretch>
            <a:fillRect/>
          </a:stretch>
        </p:blipFill>
        <p:spPr bwMode="auto">
          <a:xfrm>
            <a:off x="4770437" y="3289300"/>
            <a:ext cx="4419600" cy="243839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31</a:t>
            </a:fld>
            <a:endParaRPr lang="en-US" dirty="0"/>
          </a:p>
        </p:txBody>
      </p:sp>
      <p:pic>
        <p:nvPicPr>
          <p:cNvPr id="15362" name="Picture 2" descr="C:\Users\RISHABH\Desktop\THE GOLDEN PALM\20171121_145123.jpg"/>
          <p:cNvPicPr>
            <a:picLocks noChangeAspect="1" noChangeArrowheads="1"/>
          </p:cNvPicPr>
          <p:nvPr/>
        </p:nvPicPr>
        <p:blipFill>
          <a:blip r:embed="rId2" cstate="print"/>
          <a:srcRect/>
          <a:stretch>
            <a:fillRect/>
          </a:stretch>
        </p:blipFill>
        <p:spPr bwMode="auto">
          <a:xfrm>
            <a:off x="350837" y="546100"/>
            <a:ext cx="7196919" cy="4419600"/>
          </a:xfrm>
          <a:prstGeom prst="rect">
            <a:avLst/>
          </a:prstGeom>
          <a:ln>
            <a:noFill/>
          </a:ln>
          <a:effectLst>
            <a:softEdge rad="112500"/>
          </a:effectLst>
        </p:spPr>
      </p:pic>
      <p:sp>
        <p:nvSpPr>
          <p:cNvPr id="8" name="Footer Placeholder 4"/>
          <p:cNvSpPr>
            <a:spLocks noGrp="1"/>
          </p:cNvSpPr>
          <p:nvPr>
            <p:ph type="ftr" sz="quarter" idx="11"/>
          </p:nvPr>
        </p:nvSpPr>
        <p:spPr>
          <a:xfrm>
            <a:off x="2408237" y="5651500"/>
            <a:ext cx="4343400" cy="40210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pic>
        <p:nvPicPr>
          <p:cNvPr id="9" name="Picture 3"/>
          <p:cNvPicPr>
            <a:picLocks noChangeAspect="1" noChangeArrowheads="1"/>
          </p:cNvPicPr>
          <p:nvPr/>
        </p:nvPicPr>
        <p:blipFill>
          <a:blip r:embed="rId4" cstate="print"/>
          <a:srcRect/>
          <a:stretch>
            <a:fillRect/>
          </a:stretch>
        </p:blipFill>
        <p:spPr bwMode="auto">
          <a:xfrm>
            <a:off x="8809037" y="165100"/>
            <a:ext cx="566923" cy="562785"/>
          </a:xfrm>
          <a:prstGeom prst="rect">
            <a:avLst/>
          </a:prstGeom>
          <a:noFill/>
          <a:ln w="9525">
            <a:noFill/>
            <a:miter lim="800000"/>
            <a:headEnd/>
            <a:tailEnd/>
          </a:ln>
        </p:spPr>
      </p:pic>
      <p:sp>
        <p:nvSpPr>
          <p:cNvPr id="10" name="TextBox 9"/>
          <p:cNvSpPr txBox="1"/>
          <p:nvPr/>
        </p:nvSpPr>
        <p:spPr>
          <a:xfrm>
            <a:off x="350837" y="88900"/>
            <a:ext cx="67818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latin typeface="Book Antiqua" pitchFamily="18" charset="0"/>
              </a:rPr>
              <a:t>Club House at “The Golden Palm” :-</a:t>
            </a:r>
            <a:endParaRPr lang="en-US" sz="2000" u="sng" dirty="0">
              <a:effectLst>
                <a:outerShdw blurRad="38100" dist="38100" dir="2700000" algn="tl">
                  <a:srgbClr val="000000">
                    <a:alpha val="43137"/>
                  </a:srgbClr>
                </a:outerShdw>
              </a:effectLst>
              <a:latin typeface="Book Antiqua" pitchFamily="18" charset="0"/>
            </a:endParaRPr>
          </a:p>
        </p:txBody>
      </p:sp>
      <p:pic>
        <p:nvPicPr>
          <p:cNvPr id="7" name="Picture 2"/>
          <p:cNvPicPr>
            <a:picLocks noChangeAspect="1" noChangeArrowheads="1"/>
          </p:cNvPicPr>
          <p:nvPr/>
        </p:nvPicPr>
        <p:blipFill>
          <a:blip r:embed="rId5" cstate="print"/>
          <a:srcRect/>
          <a:stretch>
            <a:fillRect/>
          </a:stretch>
        </p:blipFill>
        <p:spPr bwMode="auto">
          <a:xfrm>
            <a:off x="5303837" y="3213100"/>
            <a:ext cx="3657600" cy="2379785"/>
          </a:xfrm>
          <a:prstGeom prst="rect">
            <a:avLst/>
          </a:prstGeom>
          <a:ln>
            <a:noFill/>
          </a:ln>
          <a:effectLst>
            <a:softEdge rad="112500"/>
          </a:effectLst>
        </p:spPr>
      </p:pic>
      <p:sp>
        <p:nvSpPr>
          <p:cNvPr id="11" name="Rectangle 10"/>
          <p:cNvSpPr/>
          <p:nvPr/>
        </p:nvSpPr>
        <p:spPr>
          <a:xfrm>
            <a:off x="6446837" y="5510768"/>
            <a:ext cx="1762021" cy="369332"/>
          </a:xfrm>
          <a:prstGeom prst="rect">
            <a:avLst/>
          </a:prstGeom>
        </p:spPr>
        <p:txBody>
          <a:bodyPr wrap="none">
            <a:spAutoFit/>
          </a:bodyPr>
          <a:lstStyle/>
          <a:p>
            <a:r>
              <a:rPr lang="en-IN" dirty="0" smtClean="0"/>
              <a:t>(Architect view)</a:t>
            </a:r>
            <a:endParaRPr lang="en-IN" dirty="0"/>
          </a:p>
        </p:txBody>
      </p:sp>
      <p:sp>
        <p:nvSpPr>
          <p:cNvPr id="12" name="Rectangle 11"/>
          <p:cNvSpPr/>
          <p:nvPr/>
        </p:nvSpPr>
        <p:spPr>
          <a:xfrm>
            <a:off x="2789237" y="4901168"/>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304C929-0936-4BF6-88F0-A25F80984056}" type="slidenum">
              <a:rPr lang="en-US" smtClean="0"/>
              <a:pPr>
                <a:defRPr/>
              </a:pPr>
              <a:t>32</a:t>
            </a:fld>
            <a:endParaRPr lang="en-US" dirty="0"/>
          </a:p>
        </p:txBody>
      </p:sp>
      <p:pic>
        <p:nvPicPr>
          <p:cNvPr id="16386" name="Picture 2" descr="C:\Users\RISHABH\Desktop\THE GOLDEN PALM\20171121_145219.jpg"/>
          <p:cNvPicPr>
            <a:picLocks noChangeAspect="1" noChangeArrowheads="1"/>
          </p:cNvPicPr>
          <p:nvPr/>
        </p:nvPicPr>
        <p:blipFill>
          <a:blip r:embed="rId2" cstate="print"/>
          <a:srcRect/>
          <a:stretch>
            <a:fillRect/>
          </a:stretch>
        </p:blipFill>
        <p:spPr bwMode="auto">
          <a:xfrm>
            <a:off x="350837" y="469900"/>
            <a:ext cx="4953000" cy="2514600"/>
          </a:xfrm>
          <a:prstGeom prst="rect">
            <a:avLst/>
          </a:prstGeom>
          <a:ln>
            <a:noFill/>
          </a:ln>
          <a:effectLst>
            <a:softEdge rad="112500"/>
          </a:effectLst>
        </p:spPr>
      </p:pic>
      <p:pic>
        <p:nvPicPr>
          <p:cNvPr id="16387" name="Picture 3" descr="C:\Users\RISHABH\Desktop\THE GOLDEN PALM\20171121_145248.jpg"/>
          <p:cNvPicPr>
            <a:picLocks noChangeAspect="1" noChangeArrowheads="1"/>
          </p:cNvPicPr>
          <p:nvPr/>
        </p:nvPicPr>
        <p:blipFill>
          <a:blip r:embed="rId3" cstate="print"/>
          <a:srcRect/>
          <a:stretch>
            <a:fillRect/>
          </a:stretch>
        </p:blipFill>
        <p:spPr bwMode="auto">
          <a:xfrm>
            <a:off x="427037" y="2984500"/>
            <a:ext cx="4876800" cy="2514600"/>
          </a:xfrm>
          <a:prstGeom prst="rect">
            <a:avLst/>
          </a:prstGeom>
          <a:ln>
            <a:noFill/>
          </a:ln>
          <a:effectLst>
            <a:softEdge rad="112500"/>
          </a:effectLst>
        </p:spPr>
      </p:pic>
      <p:pic>
        <p:nvPicPr>
          <p:cNvPr id="16388" name="Picture 4" descr="C:\Users\RISHABH\Desktop\THE GOLDEN PALM\20171121_145415.jpg"/>
          <p:cNvPicPr>
            <a:picLocks noChangeAspect="1" noChangeArrowheads="1"/>
          </p:cNvPicPr>
          <p:nvPr/>
        </p:nvPicPr>
        <p:blipFill>
          <a:blip r:embed="rId4" cstate="print"/>
          <a:srcRect/>
          <a:stretch>
            <a:fillRect/>
          </a:stretch>
        </p:blipFill>
        <p:spPr bwMode="auto">
          <a:xfrm rot="5400000">
            <a:off x="4618037" y="1155700"/>
            <a:ext cx="5029200" cy="3657600"/>
          </a:xfrm>
          <a:prstGeom prst="rect">
            <a:avLst/>
          </a:prstGeom>
          <a:ln>
            <a:noFill/>
          </a:ln>
          <a:effectLst>
            <a:softEdge rad="112500"/>
          </a:effectLst>
        </p:spPr>
      </p:pic>
      <p:sp>
        <p:nvSpPr>
          <p:cNvPr id="10" name="Footer Placeholder 12"/>
          <p:cNvSpPr>
            <a:spLocks noGrp="1"/>
          </p:cNvSpPr>
          <p:nvPr>
            <p:ph type="ftr" sz="quarter" idx="11"/>
          </p:nvPr>
        </p:nvSpPr>
        <p:spPr>
          <a:xfrm>
            <a:off x="960437" y="5727700"/>
            <a:ext cx="7162800" cy="32590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pic>
        <p:nvPicPr>
          <p:cNvPr id="11" name="Picture 3"/>
          <p:cNvPicPr>
            <a:picLocks noChangeAspect="1" noChangeArrowheads="1"/>
          </p:cNvPicPr>
          <p:nvPr/>
        </p:nvPicPr>
        <p:blipFill>
          <a:blip r:embed="rId6" cstate="print"/>
          <a:srcRect/>
          <a:stretch>
            <a:fillRect/>
          </a:stretch>
        </p:blipFill>
        <p:spPr bwMode="auto">
          <a:xfrm>
            <a:off x="8809037" y="165100"/>
            <a:ext cx="566923" cy="562785"/>
          </a:xfrm>
          <a:prstGeom prst="rect">
            <a:avLst/>
          </a:prstGeom>
          <a:noFill/>
          <a:ln w="9525">
            <a:noFill/>
            <a:miter lim="800000"/>
            <a:headEnd/>
            <a:tailEnd/>
          </a:ln>
        </p:spPr>
      </p:pic>
      <p:sp>
        <p:nvSpPr>
          <p:cNvPr id="12" name="TextBox 11"/>
          <p:cNvSpPr txBox="1"/>
          <p:nvPr/>
        </p:nvSpPr>
        <p:spPr>
          <a:xfrm>
            <a:off x="350837" y="88900"/>
            <a:ext cx="6781800" cy="400110"/>
          </a:xfrm>
          <a:prstGeom prst="rect">
            <a:avLst/>
          </a:prstGeom>
          <a:noFill/>
        </p:spPr>
        <p:txBody>
          <a:bodyPr wrap="square" rtlCol="0">
            <a:spAutoFit/>
          </a:bodyPr>
          <a:lstStyle/>
          <a:p>
            <a:r>
              <a:rPr lang="en-US" sz="2000" u="sng" dirty="0" smtClean="0">
                <a:effectLst>
                  <a:outerShdw blurRad="38100" dist="38100" dir="2700000" algn="tl">
                    <a:srgbClr val="000000">
                      <a:alpha val="43137"/>
                    </a:srgbClr>
                  </a:outerShdw>
                </a:effectLst>
                <a:latin typeface="Book Antiqua" pitchFamily="18" charset="0"/>
              </a:rPr>
              <a:t>Club House at “The Golden Palm” :-</a:t>
            </a:r>
            <a:endParaRPr lang="en-US" sz="2000" u="sng" dirty="0">
              <a:effectLst>
                <a:outerShdw blurRad="38100" dist="38100" dir="2700000" algn="tl">
                  <a:srgbClr val="000000">
                    <a:alpha val="43137"/>
                  </a:srgbClr>
                </a:outerShdw>
              </a:effectLst>
              <a:latin typeface="Book Antiqua" pitchFamily="18" charset="0"/>
            </a:endParaRPr>
          </a:p>
        </p:txBody>
      </p:sp>
      <p:sp>
        <p:nvSpPr>
          <p:cNvPr id="9" name="Rectangle 8"/>
          <p:cNvSpPr/>
          <p:nvPr/>
        </p:nvSpPr>
        <p:spPr>
          <a:xfrm>
            <a:off x="3950697" y="53467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37" y="165100"/>
            <a:ext cx="7010400" cy="457200"/>
          </a:xfrm>
        </p:spPr>
        <p:txBody>
          <a:bodyPr>
            <a:noAutofit/>
          </a:bodyPr>
          <a:lstStyle/>
          <a:p>
            <a:pPr>
              <a:buNone/>
            </a:pPr>
            <a:r>
              <a:rPr lang="en-US" sz="18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EXPRESS PARK VIEW-I, Sector-Chi-V, Greater </a:t>
            </a:r>
            <a:r>
              <a:rPr lang="en-US" sz="1800" b="1"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sz="18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p>
          <a:p>
            <a:endParaRPr lang="en-US" sz="1800" dirty="0"/>
          </a:p>
        </p:txBody>
      </p:sp>
      <p:sp>
        <p:nvSpPr>
          <p:cNvPr id="4" name="Footer Placeholder 3"/>
          <p:cNvSpPr>
            <a:spLocks noGrp="1"/>
          </p:cNvSpPr>
          <p:nvPr>
            <p:ph type="ftr" sz="quarter" idx="11"/>
          </p:nvPr>
        </p:nvSpPr>
        <p:spPr>
          <a:xfrm>
            <a:off x="2484437" y="5638800"/>
            <a:ext cx="4495800" cy="546100"/>
          </a:xfrm>
        </p:spPr>
        <p:txBody>
          <a:bodyPr/>
          <a:lstStyle/>
          <a:p>
            <a:pPr>
              <a:defRPr/>
            </a:pPr>
            <a:r>
              <a:rPr lang="en-IN" dirty="0" smtClean="0"/>
              <a:t>FASTECH PROJECTS PRIVATE LIMITED . </a:t>
            </a:r>
          </a:p>
          <a:p>
            <a:pPr>
              <a:defRPr/>
            </a:pPr>
            <a:r>
              <a:rPr lang="en-IN" dirty="0" smtClean="0">
                <a:hlinkClick r:id="rId2"/>
              </a:rPr>
              <a:t>www.fastech.co.in</a:t>
            </a:r>
            <a:endParaRPr lang="en-IN" dirty="0" smtClean="0"/>
          </a:p>
        </p:txBody>
      </p:sp>
      <p:sp>
        <p:nvSpPr>
          <p:cNvPr id="5" name="Slide Number Placeholder 4"/>
          <p:cNvSpPr>
            <a:spLocks noGrp="1"/>
          </p:cNvSpPr>
          <p:nvPr>
            <p:ph type="sldNum" sz="quarter" idx="12"/>
          </p:nvPr>
        </p:nvSpPr>
        <p:spPr>
          <a:xfrm>
            <a:off x="7192433" y="5803900"/>
            <a:ext cx="2226204" cy="325908"/>
          </a:xfrm>
        </p:spPr>
        <p:txBody>
          <a:bodyPr/>
          <a:lstStyle/>
          <a:p>
            <a:pPr>
              <a:defRPr/>
            </a:pPr>
            <a:fld id="{BE8CF63A-665E-481A-8F0E-217935420945}" type="slidenum">
              <a:rPr lang="en-US" smtClean="0"/>
              <a:pPr>
                <a:defRPr/>
              </a:pPr>
              <a:t>33</a:t>
            </a:fld>
            <a:endParaRPr lang="en-US" dirty="0"/>
          </a:p>
        </p:txBody>
      </p:sp>
      <p:pic>
        <p:nvPicPr>
          <p:cNvPr id="6" name="Picture 3" descr="F:\PRIYANKA\EP 1\pics on 30.4.13\24.JPG"/>
          <p:cNvPicPr>
            <a:picLocks noChangeAspect="1" noChangeArrowheads="1"/>
          </p:cNvPicPr>
          <p:nvPr/>
        </p:nvPicPr>
        <p:blipFill>
          <a:blip r:embed="rId3" cstate="print"/>
          <a:stretch>
            <a:fillRect/>
          </a:stretch>
        </p:blipFill>
        <p:spPr bwMode="auto">
          <a:xfrm>
            <a:off x="350837" y="622300"/>
            <a:ext cx="7696200" cy="4724400"/>
          </a:xfrm>
          <a:prstGeom prst="rect">
            <a:avLst/>
          </a:prstGeom>
          <a:ln>
            <a:noFill/>
          </a:ln>
          <a:effectLst>
            <a:softEdge rad="112500"/>
          </a:effectLst>
        </p:spPr>
      </p:pic>
      <p:pic>
        <p:nvPicPr>
          <p:cNvPr id="7" name="Picture 3"/>
          <p:cNvPicPr>
            <a:picLocks noChangeAspect="1" noChangeArrowheads="1"/>
          </p:cNvPicPr>
          <p:nvPr/>
        </p:nvPicPr>
        <p:blipFill>
          <a:blip r:embed="rId4" cstate="print"/>
          <a:srcRect/>
          <a:stretch>
            <a:fillRect/>
          </a:stretch>
        </p:blipFill>
        <p:spPr bwMode="auto">
          <a:xfrm>
            <a:off x="8851714" y="88900"/>
            <a:ext cx="566923" cy="562785"/>
          </a:xfrm>
          <a:prstGeom prst="rect">
            <a:avLst/>
          </a:prstGeom>
          <a:noFill/>
          <a:ln w="9525">
            <a:noFill/>
            <a:miter lim="800000"/>
            <a:headEnd/>
            <a:tailEnd/>
          </a:ln>
        </p:spPr>
      </p:pic>
      <p:pic>
        <p:nvPicPr>
          <p:cNvPr id="8" name="Picture 7" descr="410955457-1291280047.jpg"/>
          <p:cNvPicPr>
            <a:picLocks noChangeAspect="1"/>
          </p:cNvPicPr>
          <p:nvPr/>
        </p:nvPicPr>
        <p:blipFill>
          <a:blip r:embed="rId5" cstate="print">
            <a:lum bright="-10000" contrast="20000"/>
          </a:blip>
          <a:srcRect l="6280" t="7692" r="6280" b="9615"/>
          <a:stretch>
            <a:fillRect/>
          </a:stretch>
        </p:blipFill>
        <p:spPr>
          <a:xfrm>
            <a:off x="6294437" y="4051300"/>
            <a:ext cx="2895600" cy="1676400"/>
          </a:xfrm>
          <a:prstGeom prst="rect">
            <a:avLst/>
          </a:prstGeom>
          <a:ln>
            <a:noFill/>
          </a:ln>
          <a:effectLst>
            <a:softEdge rad="112500"/>
          </a:effectLst>
        </p:spPr>
      </p:pic>
      <p:pic>
        <p:nvPicPr>
          <p:cNvPr id="10" name="Picture 9" descr="410955457-1291280047.jpg"/>
          <p:cNvPicPr>
            <a:picLocks noChangeAspect="1"/>
          </p:cNvPicPr>
          <p:nvPr/>
        </p:nvPicPr>
        <p:blipFill>
          <a:blip r:embed="rId6" cstate="print">
            <a:lum bright="-20000" contrast="30000"/>
          </a:blip>
          <a:srcRect t="27778"/>
          <a:stretch>
            <a:fillRect/>
          </a:stretch>
        </p:blipFill>
        <p:spPr>
          <a:xfrm>
            <a:off x="8580437" y="5346700"/>
            <a:ext cx="762000" cy="533400"/>
          </a:xfrm>
          <a:prstGeom prst="ellipse">
            <a:avLst/>
          </a:prstGeom>
          <a:ln w="19050" cap="flat">
            <a:solidFill>
              <a:srgbClr val="333333"/>
            </a:solidFill>
            <a:miter lim="800000"/>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3094037" y="5194300"/>
            <a:ext cx="1505540" cy="369332"/>
          </a:xfrm>
          <a:prstGeom prst="rect">
            <a:avLst/>
          </a:prstGeom>
        </p:spPr>
        <p:txBody>
          <a:bodyPr wrap="square">
            <a:spAutoFit/>
          </a:bodyPr>
          <a:lstStyle/>
          <a:p>
            <a:r>
              <a:rPr lang="en-US" dirty="0" smtClean="0"/>
              <a:t>(Actual view)</a:t>
            </a:r>
            <a:endParaRPr lang="en-IN" dirty="0"/>
          </a:p>
        </p:txBody>
      </p:sp>
      <p:sp>
        <p:nvSpPr>
          <p:cNvPr id="12" name="Rectangle 11"/>
          <p:cNvSpPr/>
          <p:nvPr/>
        </p:nvSpPr>
        <p:spPr>
          <a:xfrm>
            <a:off x="6818416" y="5575300"/>
            <a:ext cx="1762021" cy="369332"/>
          </a:xfrm>
          <a:prstGeom prst="rect">
            <a:avLst/>
          </a:prstGeom>
        </p:spPr>
        <p:txBody>
          <a:bodyPr wrap="none">
            <a:spAutoFit/>
          </a:bodyPr>
          <a:lstStyle/>
          <a:p>
            <a:r>
              <a:rPr lang="en-IN" dirty="0" smtClean="0"/>
              <a:t>(Architect view)</a:t>
            </a:r>
            <a:endParaRPr lang="en-IN"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a:stretch>
            <a:fillRect/>
          </a:stretch>
        </p:blipFill>
        <p:spPr bwMode="auto">
          <a:xfrm>
            <a:off x="8699314" y="165100"/>
            <a:ext cx="566923" cy="562785"/>
          </a:xfrm>
          <a:prstGeom prst="rect">
            <a:avLst/>
          </a:prstGeom>
          <a:noFill/>
          <a:ln w="9525">
            <a:noFill/>
            <a:miter lim="800000"/>
            <a:headEnd/>
            <a:tailEnd/>
          </a:ln>
        </p:spPr>
      </p:pic>
      <p:sp>
        <p:nvSpPr>
          <p:cNvPr id="8" name="Rectangle 7"/>
          <p:cNvSpPr/>
          <p:nvPr/>
        </p:nvSpPr>
        <p:spPr>
          <a:xfrm>
            <a:off x="-258763" y="176809"/>
            <a:ext cx="8985876" cy="369291"/>
          </a:xfrm>
          <a:prstGeom prst="rect">
            <a:avLst/>
          </a:prstGeom>
        </p:spPr>
        <p:txBody>
          <a:bodyPr wrap="square" lIns="91400" tIns="45700" rIns="91400" bIns="45700">
            <a:spAutoFit/>
          </a:bodyPr>
          <a:lstStyle/>
          <a:p>
            <a:pPr indent="455410" eaLnBrk="0" hangingPunct="0"/>
            <a:r>
              <a:rPr lang="en-US" b="1" u="sng" dirty="0" smtClean="0">
                <a:latin typeface="Book Antiqua" pitchFamily="18" charset="0"/>
                <a:ea typeface="Calibri" pitchFamily="34" charset="0"/>
                <a:cs typeface="Times New Roman" pitchFamily="18" charset="0"/>
              </a:rPr>
              <a:t>THE EXPRESS PARK VIEW I , Sector- Chi-V, Greater </a:t>
            </a:r>
            <a:r>
              <a:rPr lang="en-US" b="1" u="sng" dirty="0" err="1" smtClean="0">
                <a:latin typeface="Book Antiqua" pitchFamily="18" charset="0"/>
                <a:ea typeface="Calibri" pitchFamily="34" charset="0"/>
                <a:cs typeface="Times New Roman" pitchFamily="18" charset="0"/>
              </a:rPr>
              <a:t>Noida</a:t>
            </a:r>
            <a:r>
              <a:rPr lang="en-US" b="1" u="sng" dirty="0" smtClean="0">
                <a:latin typeface="Book Antiqua" pitchFamily="18" charset="0"/>
                <a:ea typeface="Calibri" pitchFamily="34" charset="0"/>
                <a:cs typeface="Times New Roman" pitchFamily="18" charset="0"/>
              </a:rPr>
              <a:t>:-</a:t>
            </a:r>
          </a:p>
        </p:txBody>
      </p:sp>
      <p:sp>
        <p:nvSpPr>
          <p:cNvPr id="13" name="Footer Placeholder 12"/>
          <p:cNvSpPr>
            <a:spLocks noGrp="1"/>
          </p:cNvSpPr>
          <p:nvPr>
            <p:ph type="ftr" sz="quarter" idx="11"/>
          </p:nvPr>
        </p:nvSpPr>
        <p:spPr>
          <a:xfrm>
            <a:off x="1036637" y="5706592"/>
            <a:ext cx="7162800" cy="32590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sp>
        <p:nvSpPr>
          <p:cNvPr id="10" name="Slide Number Placeholder 9"/>
          <p:cNvSpPr>
            <a:spLocks noGrp="1"/>
          </p:cNvSpPr>
          <p:nvPr>
            <p:ph type="sldNum" sz="quarter" idx="12"/>
          </p:nvPr>
        </p:nvSpPr>
        <p:spPr/>
        <p:txBody>
          <a:bodyPr/>
          <a:lstStyle/>
          <a:p>
            <a:pPr>
              <a:defRPr/>
            </a:pPr>
            <a:fld id="{BE8CF63A-665E-481A-8F0E-217935420945}" type="slidenum">
              <a:rPr lang="en-US" smtClean="0"/>
              <a:pPr>
                <a:defRPr/>
              </a:pPr>
              <a:t>34</a:t>
            </a:fld>
            <a:endParaRPr lang="en-US" dirty="0"/>
          </a:p>
        </p:txBody>
      </p:sp>
      <p:pic>
        <p:nvPicPr>
          <p:cNvPr id="2051" name="Picture 3" descr="F:\PRIYANKA\EP 1\pics on 30.4.13\24.JPG"/>
          <p:cNvPicPr>
            <a:picLocks noChangeAspect="1" noChangeArrowheads="1"/>
          </p:cNvPicPr>
          <p:nvPr/>
        </p:nvPicPr>
        <p:blipFill>
          <a:blip r:embed="rId5" cstate="print"/>
          <a:stretch>
            <a:fillRect/>
          </a:stretch>
        </p:blipFill>
        <p:spPr bwMode="auto">
          <a:xfrm>
            <a:off x="352249" y="622300"/>
            <a:ext cx="4331416" cy="5029200"/>
          </a:xfrm>
          <a:prstGeom prst="rect">
            <a:avLst/>
          </a:prstGeom>
          <a:ln>
            <a:noFill/>
          </a:ln>
          <a:effectLst>
            <a:softEdge rad="112500"/>
          </a:effectLst>
        </p:spPr>
      </p:pic>
      <p:pic>
        <p:nvPicPr>
          <p:cNvPr id="11" name="Picture 2" descr="F:\PRIYANKA\EP 1\pics on 30.4.13\21.JPG"/>
          <p:cNvPicPr>
            <a:picLocks noChangeAspect="1" noChangeArrowheads="1"/>
          </p:cNvPicPr>
          <p:nvPr/>
        </p:nvPicPr>
        <p:blipFill>
          <a:blip r:embed="rId6" cstate="print"/>
          <a:stretch>
            <a:fillRect/>
          </a:stretch>
        </p:blipFill>
        <p:spPr bwMode="auto">
          <a:xfrm>
            <a:off x="4694238" y="622300"/>
            <a:ext cx="4413140" cy="50292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a:xfrm>
            <a:off x="1112837" y="5706592"/>
            <a:ext cx="7162800" cy="32590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10" name="Slide Number Placeholder 9"/>
          <p:cNvSpPr>
            <a:spLocks noGrp="1"/>
          </p:cNvSpPr>
          <p:nvPr>
            <p:ph type="sldNum" sz="quarter" idx="12"/>
          </p:nvPr>
        </p:nvSpPr>
        <p:spPr>
          <a:xfrm>
            <a:off x="7132637" y="5803900"/>
            <a:ext cx="2226204" cy="325908"/>
          </a:xfrm>
        </p:spPr>
        <p:txBody>
          <a:bodyPr/>
          <a:lstStyle/>
          <a:p>
            <a:pPr>
              <a:defRPr/>
            </a:pPr>
            <a:fld id="{BE8CF63A-665E-481A-8F0E-217935420945}" type="slidenum">
              <a:rPr lang="en-US" smtClean="0"/>
              <a:pPr>
                <a:defRPr/>
              </a:pPr>
              <a:t>35</a:t>
            </a:fld>
            <a:endParaRPr lang="en-US" dirty="0"/>
          </a:p>
        </p:txBody>
      </p:sp>
      <p:pic>
        <p:nvPicPr>
          <p:cNvPr id="11" name="Picture 3"/>
          <p:cNvPicPr>
            <a:picLocks noChangeAspect="1" noChangeArrowheads="1"/>
          </p:cNvPicPr>
          <p:nvPr/>
        </p:nvPicPr>
        <p:blipFill>
          <a:blip r:embed="rId4" cstate="print"/>
          <a:srcRect/>
          <a:stretch>
            <a:fillRect/>
          </a:stretch>
        </p:blipFill>
        <p:spPr bwMode="auto">
          <a:xfrm>
            <a:off x="8775514" y="165100"/>
            <a:ext cx="566923" cy="562785"/>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198437" y="241300"/>
            <a:ext cx="8077200" cy="4953000"/>
          </a:xfrm>
          <a:prstGeom prst="rect">
            <a:avLst/>
          </a:prstGeom>
          <a:ln>
            <a:noFill/>
          </a:ln>
          <a:effectLst>
            <a:softEdge rad="112500"/>
          </a:effectLst>
        </p:spPr>
      </p:pic>
      <p:sp>
        <p:nvSpPr>
          <p:cNvPr id="7" name="Rectangle 6"/>
          <p:cNvSpPr/>
          <p:nvPr/>
        </p:nvSpPr>
        <p:spPr>
          <a:xfrm>
            <a:off x="-258763" y="-63500"/>
            <a:ext cx="8985876" cy="369291"/>
          </a:xfrm>
          <a:prstGeom prst="rect">
            <a:avLst/>
          </a:prstGeom>
        </p:spPr>
        <p:txBody>
          <a:bodyPr wrap="square" lIns="91400" tIns="45700" rIns="91400" bIns="45700">
            <a:spAutoFit/>
          </a:bodyPr>
          <a:lstStyle/>
          <a:p>
            <a:pPr indent="455410" eaLnBrk="0" hangingPunct="0"/>
            <a:r>
              <a:rPr lang="en-US"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EXPRESS PARK VIEW-II, Sector Chi-V, Greater </a:t>
            </a:r>
            <a:r>
              <a:rPr lang="en-US" b="1"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p>
        </p:txBody>
      </p:sp>
      <p:pic>
        <p:nvPicPr>
          <p:cNvPr id="8" name="Picture 4"/>
          <p:cNvPicPr>
            <a:picLocks noChangeAspect="1" noChangeArrowheads="1"/>
          </p:cNvPicPr>
          <p:nvPr/>
        </p:nvPicPr>
        <p:blipFill>
          <a:blip r:embed="rId6" cstate="print">
            <a:lum bright="-10000" contrast="20000"/>
          </a:blip>
          <a:srcRect/>
          <a:stretch>
            <a:fillRect/>
          </a:stretch>
        </p:blipFill>
        <p:spPr bwMode="auto">
          <a:xfrm>
            <a:off x="6446837" y="4127500"/>
            <a:ext cx="2819400" cy="1676400"/>
          </a:xfrm>
          <a:prstGeom prst="rect">
            <a:avLst/>
          </a:prstGeom>
          <a:ln>
            <a:noFill/>
          </a:ln>
          <a:effectLst>
            <a:softEdge rad="112500"/>
          </a:effectLst>
        </p:spPr>
      </p:pic>
      <p:pic>
        <p:nvPicPr>
          <p:cNvPr id="9" name="Picture 4"/>
          <p:cNvPicPr>
            <a:picLocks noChangeAspect="1" noChangeArrowheads="1"/>
          </p:cNvPicPr>
          <p:nvPr/>
        </p:nvPicPr>
        <p:blipFill>
          <a:blip r:embed="rId7" cstate="print"/>
          <a:stretch>
            <a:fillRect/>
          </a:stretch>
        </p:blipFill>
        <p:spPr bwMode="auto">
          <a:xfrm>
            <a:off x="7056437" y="3822700"/>
            <a:ext cx="1752600" cy="782900"/>
          </a:xfrm>
          <a:prstGeom prst="ellipse">
            <a:avLst/>
          </a:prstGeom>
          <a:ln w="19050"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2" name="Rectangle 11"/>
          <p:cNvSpPr/>
          <p:nvPr/>
        </p:nvSpPr>
        <p:spPr>
          <a:xfrm>
            <a:off x="3322637" y="5118100"/>
            <a:ext cx="1505540" cy="369332"/>
          </a:xfrm>
          <a:prstGeom prst="rect">
            <a:avLst/>
          </a:prstGeom>
        </p:spPr>
        <p:txBody>
          <a:bodyPr wrap="square">
            <a:spAutoFit/>
          </a:bodyPr>
          <a:lstStyle/>
          <a:p>
            <a:r>
              <a:rPr lang="en-US" dirty="0" smtClean="0"/>
              <a:t>(Actual view)</a:t>
            </a:r>
            <a:endParaRPr lang="en-IN" dirty="0"/>
          </a:p>
        </p:txBody>
      </p:sp>
      <p:sp>
        <p:nvSpPr>
          <p:cNvPr id="14" name="Rectangle 13"/>
          <p:cNvSpPr/>
          <p:nvPr/>
        </p:nvSpPr>
        <p:spPr>
          <a:xfrm>
            <a:off x="7047016" y="5651500"/>
            <a:ext cx="1762021" cy="369332"/>
          </a:xfrm>
          <a:prstGeom prst="rect">
            <a:avLst/>
          </a:prstGeom>
        </p:spPr>
        <p:txBody>
          <a:bodyPr wrap="none">
            <a:spAutoFit/>
          </a:bodyPr>
          <a:lstStyle/>
          <a:p>
            <a:r>
              <a:rPr lang="en-IN" dirty="0" smtClean="0"/>
              <a:t>(Architect view)</a:t>
            </a:r>
            <a:endParaRPr lang="en-IN"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36</a:t>
            </a:fld>
            <a:endParaRPr lang="en-US" dirty="0"/>
          </a:p>
        </p:txBody>
      </p:sp>
      <p:pic>
        <p:nvPicPr>
          <p:cNvPr id="6147" name="Picture 3" descr="C:\Users\RISHABH\Desktop\THE EXPRESS PARK VIEW-II\DSC05249.JPG"/>
          <p:cNvPicPr>
            <a:picLocks noChangeAspect="1" noChangeArrowheads="1"/>
          </p:cNvPicPr>
          <p:nvPr/>
        </p:nvPicPr>
        <p:blipFill>
          <a:blip r:embed="rId3" cstate="print"/>
          <a:srcRect/>
          <a:stretch>
            <a:fillRect/>
          </a:stretch>
        </p:blipFill>
        <p:spPr bwMode="auto">
          <a:xfrm>
            <a:off x="427037" y="546100"/>
            <a:ext cx="8686800" cy="4876800"/>
          </a:xfrm>
          <a:prstGeom prst="rect">
            <a:avLst/>
          </a:prstGeom>
          <a:ln>
            <a:noFill/>
          </a:ln>
          <a:effectLst>
            <a:softEdge rad="112500"/>
          </a:effectLst>
        </p:spPr>
      </p:pic>
      <p:sp>
        <p:nvSpPr>
          <p:cNvPr id="8" name="Rectangle 7"/>
          <p:cNvSpPr/>
          <p:nvPr/>
        </p:nvSpPr>
        <p:spPr>
          <a:xfrm>
            <a:off x="-182563" y="100609"/>
            <a:ext cx="8985876" cy="369291"/>
          </a:xfrm>
          <a:prstGeom prst="rect">
            <a:avLst/>
          </a:prstGeom>
        </p:spPr>
        <p:txBody>
          <a:bodyPr wrap="square" lIns="91400" tIns="45700" rIns="91400" bIns="45700">
            <a:spAutoFit/>
          </a:bodyPr>
          <a:lstStyle/>
          <a:p>
            <a:pPr indent="455410" eaLnBrk="0" hangingPunct="0"/>
            <a:r>
              <a:rPr lang="en-US" b="1" u="sng" dirty="0" smtClean="0">
                <a:latin typeface="Book Antiqua" pitchFamily="18" charset="0"/>
                <a:ea typeface="Calibri" pitchFamily="34" charset="0"/>
                <a:cs typeface="Times New Roman" pitchFamily="18" charset="0"/>
              </a:rPr>
              <a:t>THE EXPRESS PARK VIEW-II , Sector- Chi-V, Greater </a:t>
            </a:r>
            <a:r>
              <a:rPr lang="en-US" b="1" u="sng" dirty="0" err="1" smtClean="0">
                <a:latin typeface="Book Antiqua" pitchFamily="18" charset="0"/>
                <a:ea typeface="Calibri" pitchFamily="34" charset="0"/>
                <a:cs typeface="Times New Roman" pitchFamily="18" charset="0"/>
              </a:rPr>
              <a:t>Noida</a:t>
            </a:r>
            <a:r>
              <a:rPr lang="en-US" b="1" u="sng" dirty="0" smtClean="0">
                <a:latin typeface="Book Antiqua" pitchFamily="18" charset="0"/>
                <a:ea typeface="Calibri" pitchFamily="34" charset="0"/>
                <a:cs typeface="Times New Roman" pitchFamily="18" charset="0"/>
              </a:rPr>
              <a:t>:- </a:t>
            </a:r>
          </a:p>
        </p:txBody>
      </p:sp>
      <p:pic>
        <p:nvPicPr>
          <p:cNvPr id="9" name="Picture 3"/>
          <p:cNvPicPr>
            <a:picLocks noChangeAspect="1" noChangeArrowheads="1"/>
          </p:cNvPicPr>
          <p:nvPr/>
        </p:nvPicPr>
        <p:blipFill>
          <a:blip r:embed="rId4" cstate="print"/>
          <a:srcRect/>
          <a:stretch>
            <a:fillRect/>
          </a:stretch>
        </p:blipFill>
        <p:spPr bwMode="auto">
          <a:xfrm>
            <a:off x="8851714" y="135715"/>
            <a:ext cx="566923" cy="562785"/>
          </a:xfrm>
          <a:prstGeom prst="rect">
            <a:avLst/>
          </a:prstGeom>
          <a:noFill/>
          <a:ln w="9525">
            <a:noFill/>
            <a:miter lim="800000"/>
            <a:headEnd/>
            <a:tailEnd/>
          </a:ln>
        </p:spPr>
      </p:pic>
      <p:sp>
        <p:nvSpPr>
          <p:cNvPr id="10" name="Footer Placeholder 12"/>
          <p:cNvSpPr>
            <a:spLocks noGrp="1"/>
          </p:cNvSpPr>
          <p:nvPr>
            <p:ph type="ftr" sz="quarter" idx="11"/>
          </p:nvPr>
        </p:nvSpPr>
        <p:spPr>
          <a:xfrm>
            <a:off x="1112837" y="5706592"/>
            <a:ext cx="7162800" cy="32590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
        <p:nvSpPr>
          <p:cNvPr id="7" name="Rectangle 6"/>
          <p:cNvSpPr/>
          <p:nvPr/>
        </p:nvSpPr>
        <p:spPr>
          <a:xfrm>
            <a:off x="3932237" y="5282168"/>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13" name="Footer Placeholder 12"/>
          <p:cNvSpPr>
            <a:spLocks noGrp="1"/>
          </p:cNvSpPr>
          <p:nvPr>
            <p:ph type="ftr" sz="quarter" idx="11"/>
          </p:nvPr>
        </p:nvSpPr>
        <p:spPr>
          <a:xfrm>
            <a:off x="1036637" y="5706592"/>
            <a:ext cx="7162800" cy="32590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sp>
        <p:nvSpPr>
          <p:cNvPr id="10" name="Slide Number Placeholder 9"/>
          <p:cNvSpPr>
            <a:spLocks noGrp="1"/>
          </p:cNvSpPr>
          <p:nvPr>
            <p:ph type="sldNum" sz="quarter" idx="12"/>
          </p:nvPr>
        </p:nvSpPr>
        <p:spPr/>
        <p:txBody>
          <a:bodyPr/>
          <a:lstStyle/>
          <a:p>
            <a:pPr>
              <a:defRPr/>
            </a:pPr>
            <a:fld id="{BE8CF63A-665E-481A-8F0E-217935420945}" type="slidenum">
              <a:rPr lang="en-US" smtClean="0"/>
              <a:pPr>
                <a:defRPr/>
              </a:pPr>
              <a:t>37</a:t>
            </a:fld>
            <a:endParaRPr lang="en-US" dirty="0"/>
          </a:p>
        </p:txBody>
      </p:sp>
      <p:pic>
        <p:nvPicPr>
          <p:cNvPr id="12" name="Picture 3"/>
          <p:cNvPicPr>
            <a:picLocks noChangeAspect="1" noChangeArrowheads="1"/>
          </p:cNvPicPr>
          <p:nvPr/>
        </p:nvPicPr>
        <p:blipFill>
          <a:blip r:embed="rId5" cstate="print"/>
          <a:srcRect/>
          <a:stretch>
            <a:fillRect/>
          </a:stretch>
        </p:blipFill>
        <p:spPr bwMode="auto">
          <a:xfrm>
            <a:off x="8851714" y="59515"/>
            <a:ext cx="566923" cy="562785"/>
          </a:xfrm>
          <a:prstGeom prst="rect">
            <a:avLst/>
          </a:prstGeom>
          <a:noFill/>
          <a:ln w="9525">
            <a:noFill/>
            <a:miter lim="800000"/>
            <a:headEnd/>
            <a:tailEnd/>
          </a:ln>
        </p:spPr>
      </p:pic>
      <p:pic>
        <p:nvPicPr>
          <p:cNvPr id="4098" name="Picture 2" descr="C:\Users\RISHABH\Desktop\THE EXPRESS PARK VIEW-II\DSC05231.JPG"/>
          <p:cNvPicPr>
            <a:picLocks noChangeAspect="1" noChangeArrowheads="1"/>
          </p:cNvPicPr>
          <p:nvPr/>
        </p:nvPicPr>
        <p:blipFill>
          <a:blip r:embed="rId6" cstate="print"/>
          <a:srcRect/>
          <a:stretch>
            <a:fillRect/>
          </a:stretch>
        </p:blipFill>
        <p:spPr bwMode="auto">
          <a:xfrm>
            <a:off x="4389437" y="393700"/>
            <a:ext cx="4495800" cy="5105400"/>
          </a:xfrm>
          <a:prstGeom prst="rect">
            <a:avLst/>
          </a:prstGeom>
          <a:ln>
            <a:noFill/>
          </a:ln>
          <a:effectLst>
            <a:softEdge rad="112500"/>
          </a:effectLst>
        </p:spPr>
      </p:pic>
      <p:pic>
        <p:nvPicPr>
          <p:cNvPr id="4099" name="Picture 3" descr="C:\Users\RISHABH\Desktop\THE EXPRESS PARK VIEW-II\DSC05232.JPG"/>
          <p:cNvPicPr>
            <a:picLocks noChangeAspect="1" noChangeArrowheads="1"/>
          </p:cNvPicPr>
          <p:nvPr/>
        </p:nvPicPr>
        <p:blipFill>
          <a:blip r:embed="rId7" cstate="print"/>
          <a:srcRect/>
          <a:stretch>
            <a:fillRect/>
          </a:stretch>
        </p:blipFill>
        <p:spPr bwMode="auto">
          <a:xfrm>
            <a:off x="274637" y="393700"/>
            <a:ext cx="4191000" cy="5105400"/>
          </a:xfrm>
          <a:prstGeom prst="rect">
            <a:avLst/>
          </a:prstGeom>
          <a:ln>
            <a:noFill/>
          </a:ln>
          <a:effectLst>
            <a:softEdge rad="112500"/>
          </a:effectLst>
        </p:spPr>
      </p:pic>
      <p:sp>
        <p:nvSpPr>
          <p:cNvPr id="9" name="Rectangle 8"/>
          <p:cNvSpPr/>
          <p:nvPr/>
        </p:nvSpPr>
        <p:spPr>
          <a:xfrm>
            <a:off x="-182563" y="12700"/>
            <a:ext cx="8985876" cy="369291"/>
          </a:xfrm>
          <a:prstGeom prst="rect">
            <a:avLst/>
          </a:prstGeom>
        </p:spPr>
        <p:txBody>
          <a:bodyPr wrap="square" lIns="91400" tIns="45700" rIns="91400" bIns="45700">
            <a:spAutoFit/>
          </a:bodyPr>
          <a:lstStyle/>
          <a:p>
            <a:pPr indent="455410" eaLnBrk="0" hangingPunct="0"/>
            <a:r>
              <a:rPr lang="en-US" b="1" u="sng" dirty="0" smtClean="0">
                <a:latin typeface="Book Antiqua" pitchFamily="18" charset="0"/>
                <a:ea typeface="Calibri" pitchFamily="34" charset="0"/>
                <a:cs typeface="Times New Roman" pitchFamily="18" charset="0"/>
              </a:rPr>
              <a:t>THE EXPRESS PARK VIEW-II, Sector Chi-V, Greater </a:t>
            </a:r>
            <a:r>
              <a:rPr lang="en-US" b="1" u="sng" dirty="0" err="1" smtClean="0">
                <a:latin typeface="Book Antiqua" pitchFamily="18" charset="0"/>
                <a:ea typeface="Calibri" pitchFamily="34" charset="0"/>
                <a:cs typeface="Times New Roman" pitchFamily="18" charset="0"/>
              </a:rPr>
              <a:t>Noida</a:t>
            </a:r>
            <a:r>
              <a:rPr lang="en-US" b="1" u="sng" dirty="0" smtClean="0">
                <a:latin typeface="Book Antiqua" pitchFamily="18" charset="0"/>
                <a:ea typeface="Calibri" pitchFamily="34" charset="0"/>
                <a:cs typeface="Times New Roman" pitchFamily="18" charset="0"/>
              </a:rPr>
              <a:t>:-</a:t>
            </a:r>
          </a:p>
        </p:txBody>
      </p:sp>
      <p:sp>
        <p:nvSpPr>
          <p:cNvPr id="11" name="Rectangle 10"/>
          <p:cNvSpPr/>
          <p:nvPr/>
        </p:nvSpPr>
        <p:spPr>
          <a:xfrm>
            <a:off x="3722097" y="5358368"/>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38</a:t>
            </a:fld>
            <a:endParaRPr lang="en-US" dirty="0"/>
          </a:p>
        </p:txBody>
      </p:sp>
      <p:pic>
        <p:nvPicPr>
          <p:cNvPr id="7171" name="Picture 3" descr="C:\Users\RISHABH\Desktop\THE EXPRESS PARK VIEW-II\DSC05254.JPG"/>
          <p:cNvPicPr>
            <a:picLocks noChangeAspect="1" noChangeArrowheads="1"/>
          </p:cNvPicPr>
          <p:nvPr/>
        </p:nvPicPr>
        <p:blipFill>
          <a:blip r:embed="rId2" cstate="print"/>
          <a:srcRect/>
          <a:stretch>
            <a:fillRect/>
          </a:stretch>
        </p:blipFill>
        <p:spPr bwMode="auto">
          <a:xfrm>
            <a:off x="4618037" y="622300"/>
            <a:ext cx="4114800" cy="2438400"/>
          </a:xfrm>
          <a:prstGeom prst="rect">
            <a:avLst/>
          </a:prstGeom>
          <a:ln>
            <a:noFill/>
          </a:ln>
          <a:effectLst>
            <a:softEdge rad="112500"/>
          </a:effectLst>
        </p:spPr>
      </p:pic>
      <p:pic>
        <p:nvPicPr>
          <p:cNvPr id="7172" name="Picture 4" descr="C:\Users\RISHABH\Desktop\THE EXPRESS PARK VIEW-II\20171121_163136.jpg"/>
          <p:cNvPicPr>
            <a:picLocks noChangeAspect="1" noChangeArrowheads="1"/>
          </p:cNvPicPr>
          <p:nvPr/>
        </p:nvPicPr>
        <p:blipFill>
          <a:blip r:embed="rId3" cstate="print"/>
          <a:srcRect/>
          <a:stretch>
            <a:fillRect/>
          </a:stretch>
        </p:blipFill>
        <p:spPr bwMode="auto">
          <a:xfrm>
            <a:off x="350837" y="622300"/>
            <a:ext cx="4191000" cy="2438400"/>
          </a:xfrm>
          <a:prstGeom prst="rect">
            <a:avLst/>
          </a:prstGeom>
          <a:ln>
            <a:noFill/>
          </a:ln>
          <a:effectLst>
            <a:softEdge rad="112500"/>
          </a:effectLst>
        </p:spPr>
      </p:pic>
      <p:pic>
        <p:nvPicPr>
          <p:cNvPr id="7173" name="Picture 5" descr="C:\Users\RISHABH\Desktop\THE EXPRESS PARK VIEW-II\DSC05230.JPG"/>
          <p:cNvPicPr>
            <a:picLocks noChangeAspect="1" noChangeArrowheads="1"/>
          </p:cNvPicPr>
          <p:nvPr/>
        </p:nvPicPr>
        <p:blipFill>
          <a:blip r:embed="rId4" cstate="print"/>
          <a:srcRect/>
          <a:stretch>
            <a:fillRect/>
          </a:stretch>
        </p:blipFill>
        <p:spPr bwMode="auto">
          <a:xfrm>
            <a:off x="4618037" y="3136900"/>
            <a:ext cx="4114800" cy="2438400"/>
          </a:xfrm>
          <a:prstGeom prst="rect">
            <a:avLst/>
          </a:prstGeom>
          <a:ln>
            <a:noFill/>
          </a:ln>
          <a:effectLst>
            <a:softEdge rad="112500"/>
          </a:effectLst>
        </p:spPr>
      </p:pic>
      <p:pic>
        <p:nvPicPr>
          <p:cNvPr id="7174" name="Picture 6" descr="C:\Users\RISHABH\Desktop\THE EXPRESS PARK VIEW-II\DSC05237.JPG"/>
          <p:cNvPicPr>
            <a:picLocks noChangeAspect="1" noChangeArrowheads="1"/>
          </p:cNvPicPr>
          <p:nvPr/>
        </p:nvPicPr>
        <p:blipFill>
          <a:blip r:embed="rId5" cstate="print"/>
          <a:srcRect/>
          <a:stretch>
            <a:fillRect/>
          </a:stretch>
        </p:blipFill>
        <p:spPr bwMode="auto">
          <a:xfrm>
            <a:off x="427037" y="3136900"/>
            <a:ext cx="4114800" cy="2438400"/>
          </a:xfrm>
          <a:prstGeom prst="rect">
            <a:avLst/>
          </a:prstGeom>
          <a:ln>
            <a:noFill/>
          </a:ln>
          <a:effectLst>
            <a:softEdge rad="112500"/>
          </a:effectLst>
        </p:spPr>
      </p:pic>
      <p:pic>
        <p:nvPicPr>
          <p:cNvPr id="12" name="Picture 3"/>
          <p:cNvPicPr>
            <a:picLocks noChangeAspect="1" noChangeArrowheads="1"/>
          </p:cNvPicPr>
          <p:nvPr/>
        </p:nvPicPr>
        <p:blipFill>
          <a:blip r:embed="rId6" cstate="print"/>
          <a:srcRect/>
          <a:stretch>
            <a:fillRect/>
          </a:stretch>
        </p:blipFill>
        <p:spPr bwMode="auto">
          <a:xfrm>
            <a:off x="8732837" y="135715"/>
            <a:ext cx="566923" cy="562785"/>
          </a:xfrm>
          <a:prstGeom prst="rect">
            <a:avLst/>
          </a:prstGeom>
          <a:noFill/>
          <a:ln w="9525">
            <a:noFill/>
            <a:miter lim="800000"/>
            <a:headEnd/>
            <a:tailEnd/>
          </a:ln>
        </p:spPr>
      </p:pic>
      <p:sp>
        <p:nvSpPr>
          <p:cNvPr id="13" name="Footer Placeholder 12"/>
          <p:cNvSpPr>
            <a:spLocks noGrp="1"/>
          </p:cNvSpPr>
          <p:nvPr>
            <p:ph type="ftr" sz="quarter" idx="11"/>
          </p:nvPr>
        </p:nvSpPr>
        <p:spPr>
          <a:xfrm>
            <a:off x="1112837" y="5727700"/>
            <a:ext cx="7162800" cy="325908"/>
          </a:xfrm>
        </p:spPr>
        <p:txBody>
          <a:bodyPr/>
          <a:lstStyle/>
          <a:p>
            <a:pPr>
              <a:defRPr/>
            </a:pPr>
            <a:r>
              <a:rPr lang="en-IN" dirty="0" smtClean="0"/>
              <a:t>FASTECH PROJECTS PRIVATE LIMITED . </a:t>
            </a:r>
          </a:p>
          <a:p>
            <a:pPr>
              <a:defRPr/>
            </a:pPr>
            <a:r>
              <a:rPr lang="en-IN" dirty="0" smtClean="0">
                <a:hlinkClick r:id="rId7"/>
              </a:rPr>
              <a:t>www.fastech.co.in</a:t>
            </a:r>
            <a:endParaRPr lang="en-IN" dirty="0" smtClean="0"/>
          </a:p>
        </p:txBody>
      </p:sp>
      <p:sp>
        <p:nvSpPr>
          <p:cNvPr id="10" name="Rectangle 9"/>
          <p:cNvSpPr/>
          <p:nvPr/>
        </p:nvSpPr>
        <p:spPr>
          <a:xfrm>
            <a:off x="-182563" y="88900"/>
            <a:ext cx="8985876" cy="369291"/>
          </a:xfrm>
          <a:prstGeom prst="rect">
            <a:avLst/>
          </a:prstGeom>
        </p:spPr>
        <p:txBody>
          <a:bodyPr wrap="square" lIns="91400" tIns="45700" rIns="91400" bIns="45700">
            <a:spAutoFit/>
          </a:bodyPr>
          <a:lstStyle/>
          <a:p>
            <a:pPr indent="455410" eaLnBrk="0" hangingPunct="0"/>
            <a:r>
              <a:rPr lang="en-US" b="1" u="sng" dirty="0" smtClean="0">
                <a:latin typeface="Book Antiqua" pitchFamily="18" charset="0"/>
                <a:ea typeface="Calibri" pitchFamily="34" charset="0"/>
                <a:cs typeface="Times New Roman" pitchFamily="18" charset="0"/>
              </a:rPr>
              <a:t>THE EXPRESS PARK VIEW-II, Sector Chi-V, Greater </a:t>
            </a:r>
            <a:r>
              <a:rPr lang="en-US" b="1" u="sng" dirty="0" err="1" smtClean="0">
                <a:latin typeface="Book Antiqua" pitchFamily="18" charset="0"/>
                <a:ea typeface="Calibri" pitchFamily="34" charset="0"/>
                <a:cs typeface="Times New Roman" pitchFamily="18" charset="0"/>
              </a:rPr>
              <a:t>Noida</a:t>
            </a:r>
            <a:r>
              <a:rPr lang="en-US" b="1" u="sng" dirty="0" smtClean="0">
                <a:latin typeface="Book Antiqua" pitchFamily="18" charset="0"/>
                <a:ea typeface="Calibri" pitchFamily="34" charset="0"/>
                <a:cs typeface="Times New Roman" pitchFamily="18" charset="0"/>
              </a:rPr>
              <a:t>:-</a:t>
            </a:r>
          </a:p>
        </p:txBody>
      </p:sp>
      <p:sp>
        <p:nvSpPr>
          <p:cNvPr id="11" name="Rectangle 10"/>
          <p:cNvSpPr/>
          <p:nvPr/>
        </p:nvSpPr>
        <p:spPr>
          <a:xfrm>
            <a:off x="3856037" y="53467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a:stretch>
            <a:fillRect/>
          </a:stretch>
        </p:blipFill>
        <p:spPr bwMode="auto">
          <a:xfrm>
            <a:off x="8732837" y="211915"/>
            <a:ext cx="566923" cy="562785"/>
          </a:xfrm>
          <a:prstGeom prst="rect">
            <a:avLst/>
          </a:prstGeom>
          <a:noFill/>
          <a:ln w="9525">
            <a:noFill/>
            <a:miter lim="800000"/>
            <a:headEnd/>
            <a:tailEnd/>
          </a:ln>
        </p:spPr>
      </p:pic>
      <p:sp>
        <p:nvSpPr>
          <p:cNvPr id="13" name="Footer Placeholder 12"/>
          <p:cNvSpPr>
            <a:spLocks noGrp="1"/>
          </p:cNvSpPr>
          <p:nvPr>
            <p:ph type="ftr" sz="quarter" idx="11"/>
          </p:nvPr>
        </p:nvSpPr>
        <p:spPr>
          <a:xfrm>
            <a:off x="960437" y="5727700"/>
            <a:ext cx="69342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2" name="Slide Number Placeholder 11"/>
          <p:cNvSpPr>
            <a:spLocks noGrp="1"/>
          </p:cNvSpPr>
          <p:nvPr>
            <p:ph type="sldNum" sz="quarter" idx="12"/>
          </p:nvPr>
        </p:nvSpPr>
        <p:spPr>
          <a:xfrm>
            <a:off x="7116233" y="5727700"/>
            <a:ext cx="2226204" cy="325908"/>
          </a:xfrm>
        </p:spPr>
        <p:txBody>
          <a:bodyPr/>
          <a:lstStyle/>
          <a:p>
            <a:pPr>
              <a:defRPr/>
            </a:pPr>
            <a:fld id="{BE8CF63A-665E-481A-8F0E-217935420945}" type="slidenum">
              <a:rPr lang="en-US" smtClean="0"/>
              <a:pPr>
                <a:defRPr/>
              </a:pPr>
              <a:t>39</a:t>
            </a:fld>
            <a:endParaRPr lang="en-US" dirty="0"/>
          </a:p>
        </p:txBody>
      </p:sp>
      <p:pic>
        <p:nvPicPr>
          <p:cNvPr id="2051" name="Picture 3" descr="C:\Users\RISHABH\Desktop\New folder (2)\IMG-20161011-WA0020.jpg"/>
          <p:cNvPicPr>
            <a:picLocks noChangeAspect="1" noChangeArrowheads="1"/>
          </p:cNvPicPr>
          <p:nvPr/>
        </p:nvPicPr>
        <p:blipFill>
          <a:blip r:embed="rId5" cstate="print"/>
          <a:srcRect/>
          <a:stretch>
            <a:fillRect/>
          </a:stretch>
        </p:blipFill>
        <p:spPr bwMode="auto">
          <a:xfrm>
            <a:off x="350837" y="393700"/>
            <a:ext cx="7924800" cy="4952999"/>
          </a:xfrm>
          <a:prstGeom prst="rect">
            <a:avLst/>
          </a:prstGeom>
          <a:ln>
            <a:noFill/>
          </a:ln>
          <a:effectLst>
            <a:softEdge rad="112500"/>
          </a:effectLst>
        </p:spPr>
      </p:pic>
      <p:sp>
        <p:nvSpPr>
          <p:cNvPr id="7" name="Rectangle 6"/>
          <p:cNvSpPr/>
          <p:nvPr/>
        </p:nvSpPr>
        <p:spPr>
          <a:xfrm>
            <a:off x="-106363" y="12700"/>
            <a:ext cx="9212750"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ORIGINS – Multistoried Apartments at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Jaipur</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p>
        </p:txBody>
      </p:sp>
      <p:pic>
        <p:nvPicPr>
          <p:cNvPr id="8" name="Picture 7" descr="aerial.jpg"/>
          <p:cNvPicPr>
            <a:picLocks noChangeAspect="1"/>
          </p:cNvPicPr>
          <p:nvPr/>
        </p:nvPicPr>
        <p:blipFill>
          <a:blip r:embed="rId6" cstate="email">
            <a:lum contrast="20000"/>
          </a:blip>
          <a:stretch>
            <a:fillRect/>
          </a:stretch>
        </p:blipFill>
        <p:spPr>
          <a:xfrm>
            <a:off x="6294437" y="3975100"/>
            <a:ext cx="2895600" cy="1752600"/>
          </a:xfrm>
          <a:prstGeom prst="rect">
            <a:avLst/>
          </a:prstGeom>
          <a:ln>
            <a:noFill/>
          </a:ln>
          <a:effectLst>
            <a:softEdge rad="112500"/>
          </a:effectLst>
        </p:spPr>
      </p:pic>
      <p:sp>
        <p:nvSpPr>
          <p:cNvPr id="9" name="Rectangle 8"/>
          <p:cNvSpPr/>
          <p:nvPr/>
        </p:nvSpPr>
        <p:spPr>
          <a:xfrm>
            <a:off x="3322637" y="5205968"/>
            <a:ext cx="1505540" cy="369332"/>
          </a:xfrm>
          <a:prstGeom prst="rect">
            <a:avLst/>
          </a:prstGeom>
        </p:spPr>
        <p:txBody>
          <a:bodyPr wrap="square">
            <a:spAutoFit/>
          </a:bodyPr>
          <a:lstStyle/>
          <a:p>
            <a:r>
              <a:rPr lang="en-US" dirty="0" smtClean="0"/>
              <a:t>(Actual view)</a:t>
            </a:r>
            <a:endParaRPr lang="en-IN" dirty="0"/>
          </a:p>
        </p:txBody>
      </p:sp>
      <p:sp>
        <p:nvSpPr>
          <p:cNvPr id="11" name="Rectangle 10"/>
          <p:cNvSpPr/>
          <p:nvPr/>
        </p:nvSpPr>
        <p:spPr>
          <a:xfrm>
            <a:off x="6980237" y="5651500"/>
            <a:ext cx="1762021" cy="369332"/>
          </a:xfrm>
          <a:prstGeom prst="rect">
            <a:avLst/>
          </a:prstGeom>
        </p:spPr>
        <p:txBody>
          <a:bodyPr wrap="none">
            <a:spAutoFit/>
          </a:bodyPr>
          <a:lstStyle/>
          <a:p>
            <a:r>
              <a:rPr lang="en-IN" dirty="0" smtClean="0"/>
              <a:t>(Architect view)</a:t>
            </a:r>
            <a:endParaRPr lang="en-IN"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
        <p:nvSpPr>
          <p:cNvPr id="9218" name="Title 4"/>
          <p:cNvSpPr>
            <a:spLocks noGrp="1"/>
          </p:cNvSpPr>
          <p:nvPr>
            <p:ph type="title"/>
          </p:nvPr>
        </p:nvSpPr>
        <p:spPr>
          <a:xfrm>
            <a:off x="-563563" y="3"/>
            <a:ext cx="5628472" cy="698497"/>
          </a:xfrm>
        </p:spPr>
        <p:txBody>
          <a:bodyPr>
            <a:normAutofit/>
          </a:bodyPr>
          <a:lstStyle/>
          <a:p>
            <a:r>
              <a:rPr lang="en-US" sz="2000" b="1" u="sng" dirty="0" smtClean="0">
                <a:solidFill>
                  <a:schemeClr val="accent1"/>
                </a:solidFill>
                <a:latin typeface="Book Antiqua" pitchFamily="18" charset="0"/>
              </a:rPr>
              <a:t> Management -  Directors :-</a:t>
            </a:r>
            <a:endParaRPr lang="en-US" sz="2000" b="1" u="sng" dirty="0" smtClean="0">
              <a:solidFill>
                <a:schemeClr val="accent1"/>
              </a:solidFill>
              <a:effectLst>
                <a:outerShdw blurRad="38100" dist="38100" dir="2700000" algn="tl">
                  <a:srgbClr val="000000">
                    <a:alpha val="43137"/>
                  </a:srgbClr>
                </a:outerShdw>
              </a:effectLst>
              <a:latin typeface="Book Antiqua" pitchFamily="18" charset="0"/>
            </a:endParaRPr>
          </a:p>
        </p:txBody>
      </p:sp>
      <p:sp>
        <p:nvSpPr>
          <p:cNvPr id="6" name="Slide Number Placeholder 5"/>
          <p:cNvSpPr>
            <a:spLocks noGrp="1"/>
          </p:cNvSpPr>
          <p:nvPr>
            <p:ph type="sldNum" sz="quarter" idx="12"/>
          </p:nvPr>
        </p:nvSpPr>
        <p:spPr/>
        <p:txBody>
          <a:bodyPr/>
          <a:lstStyle/>
          <a:p>
            <a:pPr>
              <a:defRPr/>
            </a:pPr>
            <a:fld id="{BE8CF63A-665E-481A-8F0E-217935420945}" type="slidenum">
              <a:rPr lang="en-US" smtClean="0"/>
              <a:pPr>
                <a:defRPr/>
              </a:pPr>
              <a:t>4</a:t>
            </a:fld>
            <a:endParaRPr lang="en-US" dirty="0"/>
          </a:p>
        </p:txBody>
      </p:sp>
      <p:sp>
        <p:nvSpPr>
          <p:cNvPr id="8" name="Rectangle 7"/>
          <p:cNvSpPr/>
          <p:nvPr/>
        </p:nvSpPr>
        <p:spPr>
          <a:xfrm>
            <a:off x="350837" y="698500"/>
            <a:ext cx="7696200" cy="5078313"/>
          </a:xfrm>
          <a:prstGeom prst="rect">
            <a:avLst/>
          </a:prstGeom>
        </p:spPr>
        <p:txBody>
          <a:bodyPr wrap="square">
            <a:spAutoFit/>
          </a:bodyPr>
          <a:lstStyle/>
          <a:p>
            <a:pPr marL="456533" indent="-416836" algn="ctr" fontAlgn="auto">
              <a:spcAft>
                <a:spcPts val="0"/>
              </a:spcAft>
              <a:defRPr/>
            </a:pPr>
            <a:r>
              <a:rPr lang="en-US" b="1" dirty="0" smtClean="0">
                <a:latin typeface="Arial" pitchFamily="34" charset="0"/>
                <a:cs typeface="Arial" pitchFamily="34" charset="0"/>
              </a:rPr>
              <a:t>Mr. PRAVEEN   KUMAR</a:t>
            </a:r>
          </a:p>
          <a:p>
            <a:pPr marL="456533" indent="-416836" algn="just" fontAlgn="auto">
              <a:spcAft>
                <a:spcPts val="0"/>
              </a:spcAft>
              <a:defRPr/>
            </a:pPr>
            <a:r>
              <a:rPr lang="en-US" dirty="0" smtClean="0">
                <a:latin typeface="Arial" pitchFamily="34" charset="0"/>
                <a:cs typeface="Arial" pitchFamily="34" charset="0"/>
              </a:rPr>
              <a:t>	Praveen Kumar a dynamic and well known name in the Construction industry in Delhi, NCR and North India. He possesses distinct quality of being a result oriented performer and a great team leader. Attention to detail and to see the unseen is his second nature.</a:t>
            </a:r>
            <a:endParaRPr lang="en-US" b="1" dirty="0" smtClean="0">
              <a:latin typeface="Arial" pitchFamily="34" charset="0"/>
              <a:cs typeface="Arial" pitchFamily="34" charset="0"/>
            </a:endParaRPr>
          </a:p>
          <a:p>
            <a:pPr marL="456533" indent="-416836" algn="just" fontAlgn="auto">
              <a:spcAft>
                <a:spcPts val="0"/>
              </a:spcAft>
              <a:defRPr/>
            </a:pPr>
            <a:r>
              <a:rPr lang="en-US" dirty="0" smtClean="0">
                <a:latin typeface="Arial" pitchFamily="34" charset="0"/>
                <a:cs typeface="Arial" pitchFamily="34" charset="0"/>
              </a:rPr>
              <a:t>	having over 20 years of enriched experience in construction industry with planning, construction, management, quality. </a:t>
            </a:r>
          </a:p>
          <a:p>
            <a:pPr marL="456533" indent="-416836" algn="ctr" fontAlgn="auto">
              <a:spcAft>
                <a:spcPts val="0"/>
              </a:spcAft>
              <a:defRPr/>
            </a:pPr>
            <a:endParaRPr lang="en-US" dirty="0" smtClean="0">
              <a:latin typeface="Arial" pitchFamily="34" charset="0"/>
              <a:cs typeface="Arial" pitchFamily="34" charset="0"/>
            </a:endParaRPr>
          </a:p>
          <a:p>
            <a:pPr algn="ctr" eaLnBrk="1" hangingPunct="1"/>
            <a:r>
              <a:rPr lang="en-US" b="1" dirty="0" smtClean="0">
                <a:latin typeface="Arial" pitchFamily="34" charset="0"/>
                <a:cs typeface="Arial" pitchFamily="34" charset="0"/>
              </a:rPr>
              <a:t>Mr. PARUL SINGHAL (FCA) </a:t>
            </a:r>
          </a:p>
          <a:p>
            <a:pPr marL="444500" algn="just" eaLnBrk="1" hangingPunct="1">
              <a:buFont typeface="Wingdings 3" pitchFamily="18" charset="2"/>
              <a:buNone/>
            </a:pPr>
            <a:r>
              <a:rPr lang="en-IN" dirty="0" smtClean="0">
                <a:latin typeface="Arial" pitchFamily="34" charset="0"/>
                <a:cs typeface="Arial" pitchFamily="34" charset="0"/>
              </a:rPr>
              <a:t>Professional chartered accountant with over 20 years of enriched experience in real estate projects, He’s expertise and confident has managed all aspects of development &amp; Constructions work in Delhi, NCR and North India .</a:t>
            </a:r>
          </a:p>
          <a:p>
            <a:pPr marL="444500" algn="just" eaLnBrk="1" hangingPunct="1">
              <a:buFont typeface="Wingdings 3" pitchFamily="18" charset="2"/>
              <a:buNone/>
            </a:pPr>
            <a:r>
              <a:rPr lang="en-IN" dirty="0" smtClean="0">
                <a:latin typeface="Arial" pitchFamily="34" charset="0"/>
                <a:cs typeface="Arial" pitchFamily="34" charset="0"/>
              </a:rPr>
              <a:t>He has miraculously, executed his jobs to the satisfaction of the client’s needs. His particular expertise is in  real estate projects like sales, marketing , promotion, purchase, procurements of material, administration, finance and business development .</a:t>
            </a:r>
          </a:p>
          <a:p>
            <a:pPr marL="456533" indent="-416836" algn="ctr" fontAlgn="auto">
              <a:spcAft>
                <a:spcPts val="0"/>
              </a:spcAft>
              <a:defRPr/>
            </a:pPr>
            <a:endParaRPr lang="en-US" dirty="0" smtClean="0">
              <a:latin typeface="Arial" pitchFamily="34" charset="0"/>
              <a:cs typeface="Arial" pitchFamily="34" charset="0"/>
            </a:endParaRPr>
          </a:p>
        </p:txBody>
      </p:sp>
      <p:sp>
        <p:nvSpPr>
          <p:cNvPr id="10"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8809037" y="135715"/>
            <a:ext cx="566923" cy="562785"/>
          </a:xfrm>
          <a:prstGeom prst="rect">
            <a:avLst/>
          </a:prstGeom>
          <a:noFill/>
          <a:ln w="9525">
            <a:noFill/>
            <a:miter lim="800000"/>
            <a:headEnd/>
            <a:tailEnd/>
          </a:ln>
        </p:spPr>
      </p:pic>
      <p:sp>
        <p:nvSpPr>
          <p:cNvPr id="13" name="Footer Placeholder 12"/>
          <p:cNvSpPr>
            <a:spLocks noGrp="1"/>
          </p:cNvSpPr>
          <p:nvPr>
            <p:ph type="ftr" sz="quarter" idx="11"/>
          </p:nvPr>
        </p:nvSpPr>
        <p:spPr>
          <a:xfrm>
            <a:off x="427037" y="5727700"/>
            <a:ext cx="8229600" cy="325908"/>
          </a:xfrm>
          <a:ln w="22225">
            <a:noFill/>
          </a:ln>
          <a:effectLst>
            <a:outerShdw blurRad="50800" dist="38100" dir="16200000" rotWithShape="0">
              <a:prstClr val="black">
                <a:alpha val="40000"/>
              </a:prstClr>
            </a:outerShdw>
          </a:effectLst>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2" name="Slide Number Placeholder 11"/>
          <p:cNvSpPr>
            <a:spLocks noGrp="1"/>
          </p:cNvSpPr>
          <p:nvPr>
            <p:ph type="sldNum" sz="quarter" idx="12"/>
          </p:nvPr>
        </p:nvSpPr>
        <p:spPr/>
        <p:txBody>
          <a:bodyPr/>
          <a:lstStyle/>
          <a:p>
            <a:pPr>
              <a:defRPr/>
            </a:pPr>
            <a:fld id="{BE8CF63A-665E-481A-8F0E-217935420945}" type="slidenum">
              <a:rPr lang="en-US" smtClean="0"/>
              <a:pPr>
                <a:defRPr/>
              </a:pPr>
              <a:t>40</a:t>
            </a:fld>
            <a:endParaRPr lang="en-US" dirty="0"/>
          </a:p>
        </p:txBody>
      </p:sp>
      <p:pic>
        <p:nvPicPr>
          <p:cNvPr id="1028" name="Picture 4" descr="C:\Users\RISHABH\Desktop\New folder (2)\IMG-20161103-WA0010.jpg"/>
          <p:cNvPicPr>
            <a:picLocks noChangeAspect="1" noChangeArrowheads="1"/>
          </p:cNvPicPr>
          <p:nvPr/>
        </p:nvPicPr>
        <p:blipFill>
          <a:blip r:embed="rId5" cstate="print"/>
          <a:srcRect/>
          <a:stretch>
            <a:fillRect/>
          </a:stretch>
        </p:blipFill>
        <p:spPr bwMode="auto">
          <a:xfrm>
            <a:off x="350837" y="469900"/>
            <a:ext cx="8534400" cy="5029200"/>
          </a:xfrm>
          <a:prstGeom prst="rect">
            <a:avLst/>
          </a:prstGeom>
          <a:ln>
            <a:noFill/>
          </a:ln>
          <a:effectLst>
            <a:softEdge rad="112500"/>
          </a:effectLst>
        </p:spPr>
      </p:pic>
      <p:sp>
        <p:nvSpPr>
          <p:cNvPr id="8" name="Rectangle 7"/>
          <p:cNvSpPr/>
          <p:nvPr/>
        </p:nvSpPr>
        <p:spPr>
          <a:xfrm>
            <a:off x="-106363" y="24409"/>
            <a:ext cx="9212750" cy="369291"/>
          </a:xfrm>
          <a:prstGeom prst="rect">
            <a:avLst/>
          </a:prstGeom>
        </p:spPr>
        <p:txBody>
          <a:bodyPr wrap="square" lIns="91400" tIns="45700" rIns="91400" bIns="45700">
            <a:spAutoFit/>
          </a:bodyPr>
          <a:lstStyle/>
          <a:p>
            <a:pPr indent="455410" eaLnBrk="0" hangingPunct="0"/>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THE ORIGINS – Multistoried Apartments at  </a:t>
            </a:r>
            <a:r>
              <a:rPr lang="en-US"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Jaipur</a:t>
            </a:r>
            <a:r>
              <a:rPr lang="en-US"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p>
        </p:txBody>
      </p:sp>
      <p:sp>
        <p:nvSpPr>
          <p:cNvPr id="9" name="Rectangle 8"/>
          <p:cNvSpPr/>
          <p:nvPr/>
        </p:nvSpPr>
        <p:spPr>
          <a:xfrm>
            <a:off x="3722097" y="52705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8851714" y="88900"/>
            <a:ext cx="566923" cy="562785"/>
          </a:xfrm>
          <a:prstGeom prst="rect">
            <a:avLst/>
          </a:prstGeom>
          <a:noFill/>
          <a:ln w="9525">
            <a:noFill/>
            <a:miter lim="800000"/>
            <a:headEnd/>
            <a:tailEnd/>
          </a:ln>
        </p:spPr>
      </p:pic>
      <p:sp>
        <p:nvSpPr>
          <p:cNvPr id="13" name="Footer Placeholder 12"/>
          <p:cNvSpPr>
            <a:spLocks noGrp="1"/>
          </p:cNvSpPr>
          <p:nvPr>
            <p:ph type="ftr" sz="quarter" idx="11"/>
          </p:nvPr>
        </p:nvSpPr>
        <p:spPr>
          <a:xfrm>
            <a:off x="1036637" y="5727700"/>
            <a:ext cx="71628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0" name="Slide Number Placeholder 9"/>
          <p:cNvSpPr>
            <a:spLocks noGrp="1"/>
          </p:cNvSpPr>
          <p:nvPr>
            <p:ph type="sldNum" sz="quarter" idx="12"/>
          </p:nvPr>
        </p:nvSpPr>
        <p:spPr>
          <a:xfrm>
            <a:off x="7056437" y="5727700"/>
            <a:ext cx="2226204" cy="325908"/>
          </a:xfrm>
        </p:spPr>
        <p:txBody>
          <a:bodyPr/>
          <a:lstStyle/>
          <a:p>
            <a:pPr>
              <a:defRPr/>
            </a:pPr>
            <a:fld id="{BE8CF63A-665E-481A-8F0E-217935420945}" type="slidenum">
              <a:rPr lang="en-US" smtClean="0"/>
              <a:pPr>
                <a:defRPr/>
              </a:pPr>
              <a:t>41</a:t>
            </a:fld>
            <a:endParaRPr lang="en-US" dirty="0"/>
          </a:p>
        </p:txBody>
      </p:sp>
      <p:pic>
        <p:nvPicPr>
          <p:cNvPr id="8194" name="Picture 2" descr="C:\Users\RISHABH\Desktop\the indosam\IMG_0215.JPG"/>
          <p:cNvPicPr>
            <a:picLocks noChangeAspect="1" noChangeArrowheads="1"/>
          </p:cNvPicPr>
          <p:nvPr/>
        </p:nvPicPr>
        <p:blipFill>
          <a:blip r:embed="rId5" cstate="print">
            <a:lum bright="18000" contrast="29000"/>
          </a:blip>
          <a:srcRect/>
          <a:stretch>
            <a:fillRect/>
          </a:stretch>
        </p:blipFill>
        <p:spPr bwMode="auto">
          <a:xfrm>
            <a:off x="350837" y="546100"/>
            <a:ext cx="8001000" cy="4798219"/>
          </a:xfrm>
          <a:prstGeom prst="rect">
            <a:avLst/>
          </a:prstGeom>
          <a:ln>
            <a:noFill/>
          </a:ln>
          <a:effectLst>
            <a:softEdge rad="112500"/>
          </a:effectLst>
        </p:spPr>
      </p:pic>
      <p:sp>
        <p:nvSpPr>
          <p:cNvPr id="11" name="Rectangle 10"/>
          <p:cNvSpPr/>
          <p:nvPr/>
        </p:nvSpPr>
        <p:spPr>
          <a:xfrm>
            <a:off x="-258763" y="88900"/>
            <a:ext cx="8763000" cy="338514"/>
          </a:xfrm>
          <a:prstGeom prst="rect">
            <a:avLst/>
          </a:prstGeom>
        </p:spPr>
        <p:txBody>
          <a:bodyPr wrap="square" lIns="91400" tIns="45700" rIns="91400" bIns="45700">
            <a:spAutoFit/>
          </a:bodyPr>
          <a:lstStyle/>
          <a:p>
            <a:pPr indent="455410" eaLnBrk="0" hangingPunct="0"/>
            <a:r>
              <a:rPr lang="en-US" sz="16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INDOSAM</a:t>
            </a:r>
            <a:r>
              <a:rPr lang="en-US" sz="1600" b="1" u="sng"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r>
              <a:rPr lang="en-US" sz="16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75- Multistoried Apartments At  Sector-75, </a:t>
            </a:r>
            <a:r>
              <a:rPr lang="en-US" sz="1600" b="1"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sz="16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p>
        </p:txBody>
      </p:sp>
      <p:pic>
        <p:nvPicPr>
          <p:cNvPr id="9" name="Picture 2" descr="F:\PRIYANKA\ORIGIN\17032013113.jpg"/>
          <p:cNvPicPr>
            <a:picLocks noChangeAspect="1" noChangeArrowheads="1"/>
          </p:cNvPicPr>
          <p:nvPr/>
        </p:nvPicPr>
        <p:blipFill>
          <a:blip r:embed="rId6" cstate="print">
            <a:lum bright="-10000" contrast="30000"/>
          </a:blip>
          <a:srcRect l="1235" r="2469"/>
          <a:stretch>
            <a:fillRect/>
          </a:stretch>
        </p:blipFill>
        <p:spPr bwMode="auto">
          <a:xfrm>
            <a:off x="6523037" y="3975100"/>
            <a:ext cx="2666999" cy="1905000"/>
          </a:xfrm>
          <a:prstGeom prst="rect">
            <a:avLst/>
          </a:prstGeom>
          <a:ln>
            <a:noFill/>
          </a:ln>
          <a:effectLst>
            <a:softEdge rad="112500"/>
          </a:effectLst>
        </p:spPr>
      </p:pic>
      <p:sp>
        <p:nvSpPr>
          <p:cNvPr id="12" name="Rectangle 11"/>
          <p:cNvSpPr/>
          <p:nvPr/>
        </p:nvSpPr>
        <p:spPr>
          <a:xfrm>
            <a:off x="3551237" y="5194300"/>
            <a:ext cx="1505540" cy="369332"/>
          </a:xfrm>
          <a:prstGeom prst="rect">
            <a:avLst/>
          </a:prstGeom>
        </p:spPr>
        <p:txBody>
          <a:bodyPr wrap="square">
            <a:spAutoFit/>
          </a:bodyPr>
          <a:lstStyle/>
          <a:p>
            <a:r>
              <a:rPr lang="en-US" dirty="0" smtClean="0"/>
              <a:t>(Actual view)</a:t>
            </a:r>
            <a:endParaRPr lang="en-IN" dirty="0"/>
          </a:p>
        </p:txBody>
      </p:sp>
      <p:sp>
        <p:nvSpPr>
          <p:cNvPr id="14" name="Rectangle 13"/>
          <p:cNvSpPr/>
          <p:nvPr/>
        </p:nvSpPr>
        <p:spPr>
          <a:xfrm>
            <a:off x="7123216" y="5739368"/>
            <a:ext cx="1762021" cy="369332"/>
          </a:xfrm>
          <a:prstGeom prst="rect">
            <a:avLst/>
          </a:prstGeom>
        </p:spPr>
        <p:txBody>
          <a:bodyPr wrap="none">
            <a:spAutoFit/>
          </a:bodyPr>
          <a:lstStyle/>
          <a:p>
            <a:r>
              <a:rPr lang="en-IN" dirty="0" smtClean="0"/>
              <a:t>(Architect view)</a:t>
            </a:r>
            <a:endParaRPr lang="en-IN"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8775514" y="88900"/>
            <a:ext cx="566923" cy="562785"/>
          </a:xfrm>
          <a:prstGeom prst="rect">
            <a:avLst/>
          </a:prstGeom>
          <a:noFill/>
          <a:ln w="9525">
            <a:noFill/>
            <a:miter lim="800000"/>
            <a:headEnd/>
            <a:tailEnd/>
          </a:ln>
        </p:spPr>
      </p:pic>
      <p:sp>
        <p:nvSpPr>
          <p:cNvPr id="5" name="Rectangle 4"/>
          <p:cNvSpPr/>
          <p:nvPr/>
        </p:nvSpPr>
        <p:spPr>
          <a:xfrm>
            <a:off x="260824" y="534415"/>
            <a:ext cx="8673523" cy="6263205"/>
          </a:xfrm>
          <a:prstGeom prst="rect">
            <a:avLst/>
          </a:prstGeom>
        </p:spPr>
        <p:txBody>
          <a:bodyPr lIns="91379" tIns="45689" rIns="91379" bIns="45689">
            <a:spAutoFit/>
          </a:bodyPr>
          <a:lstStyle/>
          <a:p>
            <a:pPr algn="ctr">
              <a:defRPr/>
            </a:pPr>
            <a:r>
              <a:rPr lang="en-IN" sz="40100" dirty="0" smtClean="0">
                <a:solidFill>
                  <a:schemeClr val="accent1">
                    <a:alpha val="10000"/>
                  </a:schemeClr>
                </a:solidFill>
                <a:latin typeface="GothicE" pitchFamily="2" charset="0"/>
                <a:cs typeface="GothicE" pitchFamily="2" charset="0"/>
              </a:rPr>
              <a:t>F</a:t>
            </a:r>
            <a:endParaRPr lang="en-US" sz="40100" dirty="0">
              <a:solidFill>
                <a:schemeClr val="accent1">
                  <a:alpha val="10000"/>
                </a:schemeClr>
              </a:solidFill>
              <a:latin typeface="GothicE" pitchFamily="2" charset="0"/>
              <a:cs typeface="GothicE" pitchFamily="2" charset="0"/>
            </a:endParaRPr>
          </a:p>
        </p:txBody>
      </p:sp>
      <p:sp>
        <p:nvSpPr>
          <p:cNvPr id="13" name="Footer Placeholder 12"/>
          <p:cNvSpPr>
            <a:spLocks noGrp="1"/>
          </p:cNvSpPr>
          <p:nvPr>
            <p:ph type="ftr" sz="quarter" idx="11"/>
          </p:nvPr>
        </p:nvSpPr>
        <p:spPr>
          <a:xfrm>
            <a:off x="1036637" y="5727700"/>
            <a:ext cx="71628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0" name="Slide Number Placeholder 9"/>
          <p:cNvSpPr>
            <a:spLocks noGrp="1"/>
          </p:cNvSpPr>
          <p:nvPr>
            <p:ph type="sldNum" sz="quarter" idx="12"/>
          </p:nvPr>
        </p:nvSpPr>
        <p:spPr/>
        <p:txBody>
          <a:bodyPr/>
          <a:lstStyle/>
          <a:p>
            <a:pPr>
              <a:defRPr/>
            </a:pPr>
            <a:fld id="{BE8CF63A-665E-481A-8F0E-217935420945}" type="slidenum">
              <a:rPr lang="en-US" smtClean="0"/>
              <a:pPr>
                <a:defRPr/>
              </a:pPr>
              <a:t>42</a:t>
            </a:fld>
            <a:endParaRPr lang="en-US" dirty="0"/>
          </a:p>
        </p:txBody>
      </p:sp>
      <p:pic>
        <p:nvPicPr>
          <p:cNvPr id="9218" name="Picture 2"/>
          <p:cNvPicPr>
            <a:picLocks noChangeAspect="1" noChangeArrowheads="1"/>
          </p:cNvPicPr>
          <p:nvPr/>
        </p:nvPicPr>
        <p:blipFill>
          <a:blip r:embed="rId5" cstate="print">
            <a:lum bright="12000" contrast="4000"/>
          </a:blip>
          <a:srcRect/>
          <a:stretch>
            <a:fillRect/>
          </a:stretch>
        </p:blipFill>
        <p:spPr bwMode="auto">
          <a:xfrm>
            <a:off x="350837" y="546100"/>
            <a:ext cx="8382000" cy="4953000"/>
          </a:xfrm>
          <a:prstGeom prst="rect">
            <a:avLst/>
          </a:prstGeom>
          <a:ln>
            <a:noFill/>
          </a:ln>
          <a:effectLst>
            <a:softEdge rad="112500"/>
          </a:effectLst>
        </p:spPr>
      </p:pic>
      <p:sp>
        <p:nvSpPr>
          <p:cNvPr id="11" name="Rectangle 10"/>
          <p:cNvSpPr/>
          <p:nvPr/>
        </p:nvSpPr>
        <p:spPr>
          <a:xfrm>
            <a:off x="-258763" y="131386"/>
            <a:ext cx="8763000" cy="338514"/>
          </a:xfrm>
          <a:prstGeom prst="rect">
            <a:avLst/>
          </a:prstGeom>
        </p:spPr>
        <p:txBody>
          <a:bodyPr wrap="square" lIns="91400" tIns="45700" rIns="91400" bIns="45700">
            <a:spAutoFit/>
          </a:bodyPr>
          <a:lstStyle/>
          <a:p>
            <a:pPr indent="455410" eaLnBrk="0" hangingPunct="0"/>
            <a:r>
              <a:rPr lang="en-US" sz="16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INDOSAM</a:t>
            </a:r>
            <a:r>
              <a:rPr lang="en-US" sz="1600" b="1" u="sng"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r>
              <a:rPr lang="en-US" sz="16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75- Multistoried Apartments At  Sector-75, </a:t>
            </a:r>
            <a:r>
              <a:rPr lang="en-US" sz="1600" b="1" u="sng" dirty="0" err="1"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sz="1600" b="1" u="sng" dirty="0" smtClean="0">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a:t>
            </a:r>
          </a:p>
        </p:txBody>
      </p:sp>
      <p:sp>
        <p:nvSpPr>
          <p:cNvPr id="8" name="Rectangle 7"/>
          <p:cNvSpPr/>
          <p:nvPr/>
        </p:nvSpPr>
        <p:spPr>
          <a:xfrm>
            <a:off x="3874497" y="5358368"/>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951037" y="5727700"/>
            <a:ext cx="5638800" cy="304800"/>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5" name="Slide Number Placeholder 4"/>
          <p:cNvSpPr>
            <a:spLocks noGrp="1"/>
          </p:cNvSpPr>
          <p:nvPr>
            <p:ph type="sldNum" sz="quarter" idx="12"/>
          </p:nvPr>
        </p:nvSpPr>
        <p:spPr>
          <a:xfrm>
            <a:off x="7132637" y="5782792"/>
            <a:ext cx="2226204" cy="325908"/>
          </a:xfrm>
        </p:spPr>
        <p:txBody>
          <a:bodyPr/>
          <a:lstStyle/>
          <a:p>
            <a:pPr>
              <a:defRPr/>
            </a:pPr>
            <a:fld id="{BE8CF63A-665E-481A-8F0E-217935420945}" type="slidenum">
              <a:rPr lang="en-US" smtClean="0"/>
              <a:pPr>
                <a:defRPr/>
              </a:pPr>
              <a:t>43</a:t>
            </a:fld>
            <a:endParaRPr lang="en-US" dirty="0"/>
          </a:p>
        </p:txBody>
      </p:sp>
      <p:graphicFrame>
        <p:nvGraphicFramePr>
          <p:cNvPr id="9" name="Table 8"/>
          <p:cNvGraphicFramePr>
            <a:graphicFrameLocks noGrp="1"/>
          </p:cNvGraphicFramePr>
          <p:nvPr/>
        </p:nvGraphicFramePr>
        <p:xfrm>
          <a:off x="274637" y="88900"/>
          <a:ext cx="7924800" cy="457200"/>
        </p:xfrm>
        <a:graphic>
          <a:graphicData uri="http://schemas.openxmlformats.org/drawingml/2006/table">
            <a:tbl>
              <a:tblPr firstRow="1" bandRow="1">
                <a:tableStyleId>{5C22544A-7EE6-4342-B048-85BDC9FD1C3A}</a:tableStyleId>
              </a:tblPr>
              <a:tblGrid>
                <a:gridCol w="7924800"/>
              </a:tblGrid>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PARIKRAMA – Multistoried Apartments at </a:t>
                      </a:r>
                      <a:r>
                        <a:rPr lang="en-US" sz="1800" b="0" u="sng" strike="noStrike" dirty="0" err="1"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Panchkula</a:t>
                      </a:r>
                      <a:r>
                        <a:rPr lang="en-US" sz="1800" b="0"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Haryana:-</a:t>
                      </a:r>
                      <a:endParaRPr lang="en-US" sz="1800" b="0" u="sng" strike="noStrike" dirty="0">
                        <a:solidFill>
                          <a:schemeClr val="tx1"/>
                        </a:solidFill>
                        <a:effectLst>
                          <a:outerShdw blurRad="38100" dist="38100" dir="2700000" algn="tl">
                            <a:srgbClr val="000000">
                              <a:alpha val="43137"/>
                            </a:srgbClr>
                          </a:outerShdw>
                        </a:effectLst>
                        <a:latin typeface="Book Antiqua" pitchFamily="18" charset="0"/>
                      </a:endParaRPr>
                    </a:p>
                  </a:txBody>
                  <a:tcPr>
                    <a:noFill/>
                  </a:tcPr>
                </a:tc>
              </a:tr>
            </a:tbl>
          </a:graphicData>
        </a:graphic>
      </p:graphicFrame>
      <p:pic>
        <p:nvPicPr>
          <p:cNvPr id="13" name="Picture 3"/>
          <p:cNvPicPr>
            <a:picLocks noChangeAspect="1" noChangeArrowheads="1"/>
          </p:cNvPicPr>
          <p:nvPr/>
        </p:nvPicPr>
        <p:blipFill>
          <a:blip r:embed="rId4" cstate="print"/>
          <a:srcRect/>
          <a:stretch>
            <a:fillRect/>
          </a:stretch>
        </p:blipFill>
        <p:spPr bwMode="auto">
          <a:xfrm>
            <a:off x="8775514" y="88900"/>
            <a:ext cx="566923" cy="562785"/>
          </a:xfrm>
          <a:prstGeom prst="rect">
            <a:avLst/>
          </a:prstGeom>
          <a:noFill/>
          <a:ln w="9525">
            <a:noFill/>
            <a:miter lim="800000"/>
            <a:headEnd/>
            <a:tailEnd/>
          </a:ln>
        </p:spPr>
      </p:pic>
      <p:pic>
        <p:nvPicPr>
          <p:cNvPr id="1027" name="Picture 3" descr="C:\Users\RISHABH\Desktop\SITE PHOTOGRAPHS\PARIKARMA\IMG-20171023-WA0013.jpg"/>
          <p:cNvPicPr>
            <a:picLocks noChangeAspect="1" noChangeArrowheads="1"/>
          </p:cNvPicPr>
          <p:nvPr/>
        </p:nvPicPr>
        <p:blipFill>
          <a:blip r:embed="rId5" cstate="print"/>
          <a:srcRect/>
          <a:stretch>
            <a:fillRect/>
          </a:stretch>
        </p:blipFill>
        <p:spPr bwMode="auto">
          <a:xfrm>
            <a:off x="427037" y="622300"/>
            <a:ext cx="7924800" cy="4571998"/>
          </a:xfrm>
          <a:prstGeom prst="rect">
            <a:avLst/>
          </a:prstGeom>
          <a:ln>
            <a:noFill/>
          </a:ln>
          <a:effectLst>
            <a:softEdge rad="112500"/>
          </a:effectLst>
        </p:spPr>
      </p:pic>
      <p:pic>
        <p:nvPicPr>
          <p:cNvPr id="8" name="Picture 5"/>
          <p:cNvPicPr>
            <a:picLocks noChangeAspect="1" noChangeArrowheads="1"/>
          </p:cNvPicPr>
          <p:nvPr/>
        </p:nvPicPr>
        <p:blipFill>
          <a:blip r:embed="rId6" cstate="print"/>
          <a:srcRect/>
          <a:stretch>
            <a:fillRect/>
          </a:stretch>
        </p:blipFill>
        <p:spPr bwMode="auto">
          <a:xfrm>
            <a:off x="6370637" y="3898900"/>
            <a:ext cx="2926831" cy="1905000"/>
          </a:xfrm>
          <a:prstGeom prst="rect">
            <a:avLst/>
          </a:prstGeom>
          <a:ln>
            <a:noFill/>
          </a:ln>
          <a:effectLst>
            <a:softEdge rad="112500"/>
          </a:effectLst>
        </p:spPr>
      </p:pic>
      <p:sp>
        <p:nvSpPr>
          <p:cNvPr id="10" name="Rectangle 9"/>
          <p:cNvSpPr/>
          <p:nvPr/>
        </p:nvSpPr>
        <p:spPr>
          <a:xfrm>
            <a:off x="3322637" y="5118100"/>
            <a:ext cx="1505540" cy="369332"/>
          </a:xfrm>
          <a:prstGeom prst="rect">
            <a:avLst/>
          </a:prstGeom>
        </p:spPr>
        <p:txBody>
          <a:bodyPr wrap="square">
            <a:spAutoFit/>
          </a:bodyPr>
          <a:lstStyle/>
          <a:p>
            <a:r>
              <a:rPr lang="en-US" dirty="0" smtClean="0"/>
              <a:t>(Actual view)</a:t>
            </a:r>
            <a:endParaRPr lang="en-IN" dirty="0"/>
          </a:p>
        </p:txBody>
      </p:sp>
      <p:sp>
        <p:nvSpPr>
          <p:cNvPr id="11" name="Rectangle 10"/>
          <p:cNvSpPr/>
          <p:nvPr/>
        </p:nvSpPr>
        <p:spPr>
          <a:xfrm>
            <a:off x="6980237" y="5651500"/>
            <a:ext cx="1762021" cy="369332"/>
          </a:xfrm>
          <a:prstGeom prst="rect">
            <a:avLst/>
          </a:prstGeom>
        </p:spPr>
        <p:txBody>
          <a:bodyPr wrap="none">
            <a:spAutoFit/>
          </a:bodyPr>
          <a:lstStyle/>
          <a:p>
            <a:r>
              <a:rPr lang="en-IN" dirty="0" smtClean="0"/>
              <a:t>(Architect view)</a:t>
            </a:r>
            <a:endParaRPr lang="en-IN"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8851714" y="135715"/>
            <a:ext cx="566923" cy="562785"/>
          </a:xfrm>
          <a:prstGeom prst="rect">
            <a:avLst/>
          </a:prstGeom>
          <a:noFill/>
          <a:ln w="9525">
            <a:noFill/>
            <a:miter lim="800000"/>
            <a:headEnd/>
            <a:tailEnd/>
          </a:ln>
        </p:spPr>
      </p:pic>
      <p:sp>
        <p:nvSpPr>
          <p:cNvPr id="4" name="Footer Placeholder 3"/>
          <p:cNvSpPr>
            <a:spLocks noGrp="1"/>
          </p:cNvSpPr>
          <p:nvPr>
            <p:ph type="ftr" sz="quarter" idx="11"/>
          </p:nvPr>
        </p:nvSpPr>
        <p:spPr>
          <a:xfrm>
            <a:off x="2941637" y="5706592"/>
            <a:ext cx="3886200" cy="402108"/>
          </a:xfrm>
        </p:spPr>
        <p:txBody>
          <a:bodyPr/>
          <a:lstStyle/>
          <a:p>
            <a:pPr>
              <a:defRPr/>
            </a:pPr>
            <a:r>
              <a:rPr lang="en-IN" dirty="0" smtClean="0"/>
              <a:t>FASTECH PROJECTS PRIVATE LIMITED . </a:t>
            </a:r>
          </a:p>
          <a:p>
            <a:pPr>
              <a:defRPr/>
            </a:pPr>
            <a:r>
              <a:rPr lang="en-IN" dirty="0" smtClean="0">
                <a:hlinkClick r:id="rId3"/>
              </a:rPr>
              <a:t>www.fastech.co.in</a:t>
            </a:r>
            <a:endParaRPr lang="en-IN" dirty="0" smtClean="0"/>
          </a:p>
        </p:txBody>
      </p:sp>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44</a:t>
            </a:fld>
            <a:endParaRPr lang="en-US" dirty="0"/>
          </a:p>
        </p:txBody>
      </p:sp>
      <p:pic>
        <p:nvPicPr>
          <p:cNvPr id="3074" name="Picture 2" descr="C:\Users\RISHABH\AppData\Local\Temp\Rar$DIa0.750\IMG-20170703-WA0027.jpg"/>
          <p:cNvPicPr>
            <a:picLocks noChangeAspect="1" noChangeArrowheads="1"/>
          </p:cNvPicPr>
          <p:nvPr/>
        </p:nvPicPr>
        <p:blipFill>
          <a:blip r:embed="rId4" cstate="print">
            <a:lum bright="15000" contrast="38000"/>
          </a:blip>
          <a:srcRect/>
          <a:stretch>
            <a:fillRect/>
          </a:stretch>
        </p:blipFill>
        <p:spPr bwMode="auto">
          <a:xfrm>
            <a:off x="503237" y="546100"/>
            <a:ext cx="8305800" cy="4953000"/>
          </a:xfrm>
          <a:prstGeom prst="rect">
            <a:avLst/>
          </a:prstGeom>
          <a:ln>
            <a:noFill/>
          </a:ln>
          <a:effectLst>
            <a:softEdge rad="112500"/>
          </a:effectLst>
        </p:spPr>
      </p:pic>
      <p:graphicFrame>
        <p:nvGraphicFramePr>
          <p:cNvPr id="7" name="Table 6"/>
          <p:cNvGraphicFramePr>
            <a:graphicFrameLocks noGrp="1"/>
          </p:cNvGraphicFramePr>
          <p:nvPr/>
        </p:nvGraphicFramePr>
        <p:xfrm>
          <a:off x="274637" y="165100"/>
          <a:ext cx="7924800" cy="457200"/>
        </p:xfrm>
        <a:graphic>
          <a:graphicData uri="http://schemas.openxmlformats.org/drawingml/2006/table">
            <a:tbl>
              <a:tblPr firstRow="1" bandRow="1">
                <a:tableStyleId>{5C22544A-7EE6-4342-B048-85BDC9FD1C3A}</a:tableStyleId>
              </a:tblPr>
              <a:tblGrid>
                <a:gridCol w="7924800"/>
              </a:tblGrid>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PARIKRAMA – Multistoried Apartments at </a:t>
                      </a:r>
                      <a:r>
                        <a:rPr lang="en-US" sz="1800" b="0" u="sng" strike="noStrike" dirty="0" err="1"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Panchkula</a:t>
                      </a:r>
                      <a:r>
                        <a:rPr lang="en-US" sz="1800" b="0"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Haryana:-</a:t>
                      </a:r>
                      <a:endParaRPr lang="en-US" sz="1800" b="0" u="sng" strike="noStrike" dirty="0">
                        <a:solidFill>
                          <a:schemeClr val="tx1"/>
                        </a:solidFill>
                        <a:effectLst>
                          <a:outerShdw blurRad="38100" dist="38100" dir="2700000" algn="tl">
                            <a:srgbClr val="000000">
                              <a:alpha val="43137"/>
                            </a:srgbClr>
                          </a:outerShdw>
                        </a:effectLst>
                        <a:latin typeface="Book Antiqua" pitchFamily="18" charset="0"/>
                      </a:endParaRPr>
                    </a:p>
                  </a:txBody>
                  <a:tcPr>
                    <a:noFill/>
                  </a:tcPr>
                </a:tc>
              </a:tr>
            </a:tbl>
          </a:graphicData>
        </a:graphic>
      </p:graphicFrame>
      <p:sp>
        <p:nvSpPr>
          <p:cNvPr id="8" name="Rectangle 7"/>
          <p:cNvSpPr/>
          <p:nvPr/>
        </p:nvSpPr>
        <p:spPr>
          <a:xfrm>
            <a:off x="4084637" y="53467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45</a:t>
            </a:fld>
            <a:endParaRPr lang="en-US" dirty="0"/>
          </a:p>
        </p:txBody>
      </p:sp>
      <p:pic>
        <p:nvPicPr>
          <p:cNvPr id="6" name="Picture 3"/>
          <p:cNvPicPr>
            <a:picLocks noChangeAspect="1" noChangeArrowheads="1"/>
          </p:cNvPicPr>
          <p:nvPr/>
        </p:nvPicPr>
        <p:blipFill>
          <a:blip r:embed="rId2" cstate="print"/>
          <a:srcRect/>
          <a:stretch>
            <a:fillRect/>
          </a:stretch>
        </p:blipFill>
        <p:spPr bwMode="auto">
          <a:xfrm>
            <a:off x="8851714" y="135715"/>
            <a:ext cx="566923" cy="562785"/>
          </a:xfrm>
          <a:prstGeom prst="rect">
            <a:avLst/>
          </a:prstGeom>
          <a:noFill/>
          <a:ln w="9525">
            <a:noFill/>
            <a:miter lim="800000"/>
            <a:headEnd/>
            <a:tailEnd/>
          </a:ln>
        </p:spPr>
      </p:pic>
      <p:pic>
        <p:nvPicPr>
          <p:cNvPr id="3074" name="Picture 2" descr="C:\Users\RISHABH\Desktop\SITE PHOTOGRAPHS\PARIKARMA\IMG-20171123-WA0015.jpg"/>
          <p:cNvPicPr>
            <a:picLocks noChangeAspect="1" noChangeArrowheads="1"/>
          </p:cNvPicPr>
          <p:nvPr/>
        </p:nvPicPr>
        <p:blipFill>
          <a:blip r:embed="rId3" cstate="print"/>
          <a:srcRect/>
          <a:stretch>
            <a:fillRect/>
          </a:stretch>
        </p:blipFill>
        <p:spPr bwMode="auto">
          <a:xfrm>
            <a:off x="427037" y="622300"/>
            <a:ext cx="4343400" cy="4876800"/>
          </a:xfrm>
          <a:prstGeom prst="rect">
            <a:avLst/>
          </a:prstGeom>
          <a:ln>
            <a:noFill/>
          </a:ln>
          <a:effectLst>
            <a:softEdge rad="112500"/>
          </a:effectLst>
        </p:spPr>
      </p:pic>
      <p:pic>
        <p:nvPicPr>
          <p:cNvPr id="3076" name="Picture 4" descr="C:\Users\RISHABH\Desktop\SITE PHOTOGRAPHS\PARIKARMA\IMG-20171023-WA0016.jpg"/>
          <p:cNvPicPr>
            <a:picLocks noChangeAspect="1" noChangeArrowheads="1"/>
          </p:cNvPicPr>
          <p:nvPr/>
        </p:nvPicPr>
        <p:blipFill>
          <a:blip r:embed="rId4" cstate="print"/>
          <a:srcRect/>
          <a:stretch>
            <a:fillRect/>
          </a:stretch>
        </p:blipFill>
        <p:spPr bwMode="auto">
          <a:xfrm>
            <a:off x="4846637" y="698500"/>
            <a:ext cx="4267200" cy="4800600"/>
          </a:xfrm>
          <a:prstGeom prst="rect">
            <a:avLst/>
          </a:prstGeom>
          <a:ln>
            <a:noFill/>
          </a:ln>
          <a:effectLst>
            <a:softEdge rad="112500"/>
          </a:effectLst>
        </p:spPr>
      </p:pic>
      <p:graphicFrame>
        <p:nvGraphicFramePr>
          <p:cNvPr id="10" name="Table 9"/>
          <p:cNvGraphicFramePr>
            <a:graphicFrameLocks noGrp="1"/>
          </p:cNvGraphicFramePr>
          <p:nvPr/>
        </p:nvGraphicFramePr>
        <p:xfrm>
          <a:off x="274637" y="165100"/>
          <a:ext cx="7924800" cy="457200"/>
        </p:xfrm>
        <a:graphic>
          <a:graphicData uri="http://schemas.openxmlformats.org/drawingml/2006/table">
            <a:tbl>
              <a:tblPr firstRow="1" bandRow="1">
                <a:tableStyleId>{5C22544A-7EE6-4342-B048-85BDC9FD1C3A}</a:tableStyleId>
              </a:tblPr>
              <a:tblGrid>
                <a:gridCol w="7924800"/>
              </a:tblGrid>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PARIKRAMA – Multistoried Apartments at </a:t>
                      </a:r>
                      <a:r>
                        <a:rPr lang="en-US" sz="1800" b="0" u="sng" strike="noStrike" dirty="0" err="1"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Panchkula</a:t>
                      </a:r>
                      <a:r>
                        <a:rPr lang="en-US" sz="1800" b="0"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Haryana:-</a:t>
                      </a:r>
                      <a:endParaRPr lang="en-US" sz="1800" b="0" u="sng" strike="noStrike" dirty="0">
                        <a:solidFill>
                          <a:schemeClr val="tx1"/>
                        </a:solidFill>
                        <a:effectLst>
                          <a:outerShdw blurRad="38100" dist="38100" dir="2700000" algn="tl">
                            <a:srgbClr val="000000">
                              <a:alpha val="43137"/>
                            </a:srgbClr>
                          </a:outerShdw>
                        </a:effectLst>
                        <a:latin typeface="Book Antiqua" pitchFamily="18" charset="0"/>
                      </a:endParaRPr>
                    </a:p>
                  </a:txBody>
                  <a:tcPr>
                    <a:noFill/>
                  </a:tcPr>
                </a:tc>
              </a:tr>
            </a:tbl>
          </a:graphicData>
        </a:graphic>
      </p:graphicFrame>
      <p:sp>
        <p:nvSpPr>
          <p:cNvPr id="11" name="Footer Placeholder 3"/>
          <p:cNvSpPr>
            <a:spLocks noGrp="1"/>
          </p:cNvSpPr>
          <p:nvPr>
            <p:ph type="ftr" sz="quarter" idx="11"/>
          </p:nvPr>
        </p:nvSpPr>
        <p:spPr>
          <a:xfrm>
            <a:off x="2941637" y="5706592"/>
            <a:ext cx="3886200" cy="40210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
        <p:nvSpPr>
          <p:cNvPr id="8" name="Rectangle 7"/>
          <p:cNvSpPr/>
          <p:nvPr/>
        </p:nvSpPr>
        <p:spPr>
          <a:xfrm>
            <a:off x="4103097" y="5346700"/>
            <a:ext cx="1505540" cy="369332"/>
          </a:xfrm>
          <a:prstGeom prst="rect">
            <a:avLst/>
          </a:prstGeom>
        </p:spPr>
        <p:txBody>
          <a:bodyPr wrap="square">
            <a:spAutoFit/>
          </a:bodyPr>
          <a:lstStyle/>
          <a:p>
            <a:r>
              <a:rPr lang="en-US" dirty="0" smtClean="0"/>
              <a:t>(Actual view)</a:t>
            </a:r>
            <a:endParaRPr lang="en-IN"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46</a:t>
            </a:fld>
            <a:endParaRPr lang="en-US" dirty="0"/>
          </a:p>
        </p:txBody>
      </p:sp>
      <p:sp>
        <p:nvSpPr>
          <p:cNvPr id="6" name="Title 1"/>
          <p:cNvSpPr>
            <a:spLocks noGrp="1"/>
          </p:cNvSpPr>
          <p:nvPr>
            <p:ph type="title"/>
          </p:nvPr>
        </p:nvSpPr>
        <p:spPr>
          <a:xfrm>
            <a:off x="350837" y="76200"/>
            <a:ext cx="2286001" cy="393700"/>
          </a:xfrm>
        </p:spPr>
        <p:txBody>
          <a:bodyPr>
            <a:noAutofit/>
          </a:bodyPr>
          <a:lstStyle/>
          <a:p>
            <a:pPr algn="l"/>
            <a:r>
              <a:rPr lang="en-US" sz="2000" b="1" u="sng" dirty="0" smtClean="0">
                <a:solidFill>
                  <a:schemeClr val="accent1"/>
                </a:solidFill>
                <a:latin typeface="Book Antiqua" pitchFamily="18" charset="0"/>
              </a:rPr>
              <a:t>Current Projects :-</a:t>
            </a:r>
            <a:endParaRPr lang="en-US" sz="1800" dirty="0"/>
          </a:p>
        </p:txBody>
      </p:sp>
      <p:graphicFrame>
        <p:nvGraphicFramePr>
          <p:cNvPr id="7" name="Table 6"/>
          <p:cNvGraphicFramePr>
            <a:graphicFrameLocks noGrp="1"/>
          </p:cNvGraphicFramePr>
          <p:nvPr/>
        </p:nvGraphicFramePr>
        <p:xfrm>
          <a:off x="350837" y="393700"/>
          <a:ext cx="7924800" cy="381000"/>
        </p:xfrm>
        <a:graphic>
          <a:graphicData uri="http://schemas.openxmlformats.org/drawingml/2006/table">
            <a:tbl>
              <a:tblPr firstRow="1" bandRow="1">
                <a:tableStyleId>{5C22544A-7EE6-4342-B048-85BDC9FD1C3A}</a:tableStyleId>
              </a:tblPr>
              <a:tblGrid>
                <a:gridCol w="7924800"/>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VINPAR PROJECT– IT</a:t>
                      </a:r>
                      <a:r>
                        <a:rPr lang="en-US" sz="1800" b="1" u="sng" strike="noStrike" baseline="0"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Building Project at Sector-142,</a:t>
                      </a:r>
                      <a:r>
                        <a:rPr lang="en-US" sz="1800" b="1"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r>
                        <a:rPr lang="en-US" sz="1800" b="1" u="sng" strike="noStrike" dirty="0" err="1"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Noida</a:t>
                      </a:r>
                      <a:r>
                        <a:rPr lang="en-US" sz="1800" b="1" u="sng" strike="noStrike" dirty="0" smtClean="0">
                          <a:solidFill>
                            <a:schemeClr val="tx1"/>
                          </a:solidFill>
                          <a:effectLst>
                            <a:outerShdw blurRad="38100" dist="38100" dir="2700000" algn="tl">
                              <a:srgbClr val="000000">
                                <a:alpha val="43137"/>
                              </a:srgbClr>
                            </a:outerShdw>
                          </a:effectLst>
                          <a:latin typeface="Book Antiqua" pitchFamily="18" charset="0"/>
                          <a:ea typeface="Calibri" pitchFamily="34" charset="0"/>
                          <a:cs typeface="Times New Roman" pitchFamily="18" charset="0"/>
                        </a:rPr>
                        <a:t> :-</a:t>
                      </a:r>
                      <a:endParaRPr lang="en-US" sz="1800" b="1" u="sng" strike="noStrike" dirty="0">
                        <a:solidFill>
                          <a:schemeClr val="tx1"/>
                        </a:solidFill>
                        <a:effectLst>
                          <a:outerShdw blurRad="38100" dist="38100" dir="2700000" algn="tl">
                            <a:srgbClr val="000000">
                              <a:alpha val="43137"/>
                            </a:srgbClr>
                          </a:outerShdw>
                        </a:effectLst>
                        <a:latin typeface="Book Antiqua" pitchFamily="18" charset="0"/>
                      </a:endParaRPr>
                    </a:p>
                  </a:txBody>
                  <a:tcPr>
                    <a:noFill/>
                  </a:tcPr>
                </a:tc>
              </a:tr>
            </a:tbl>
          </a:graphicData>
        </a:graphic>
      </p:graphicFrame>
      <p:pic>
        <p:nvPicPr>
          <p:cNvPr id="4098" name="Picture 2"/>
          <p:cNvPicPr>
            <a:picLocks noChangeAspect="1" noChangeArrowheads="1"/>
          </p:cNvPicPr>
          <p:nvPr/>
        </p:nvPicPr>
        <p:blipFill>
          <a:blip r:embed="rId2" cstate="print"/>
          <a:srcRect/>
          <a:stretch>
            <a:fillRect/>
          </a:stretch>
        </p:blipFill>
        <p:spPr bwMode="auto">
          <a:xfrm>
            <a:off x="503237" y="850900"/>
            <a:ext cx="8610600" cy="4800600"/>
          </a:xfrm>
          <a:prstGeom prst="rect">
            <a:avLst/>
          </a:prstGeom>
          <a:ln>
            <a:noFill/>
          </a:ln>
          <a:effectLst>
            <a:softEdge rad="112500"/>
          </a:effectLst>
        </p:spPr>
      </p:pic>
      <p:sp>
        <p:nvSpPr>
          <p:cNvPr id="9" name="Footer Placeholder 11"/>
          <p:cNvSpPr txBox="1">
            <a:spLocks/>
          </p:cNvSpPr>
          <p:nvPr/>
        </p:nvSpPr>
        <p:spPr>
          <a:xfrm>
            <a:off x="427037" y="5706592"/>
            <a:ext cx="8305800" cy="325908"/>
          </a:xfrm>
          <a:prstGeom prst="rect">
            <a:avLst/>
          </a:prstGeom>
        </p:spPr>
        <p:txBody>
          <a:bodyPr vert="horz" lIns="91440" tIns="45720" rIns="91440" bIns="45720" rtlCol="0" anchor="ctr"/>
          <a:lstStyle/>
          <a:p>
            <a:pPr algn="ctr">
              <a:defRPr/>
            </a:pPr>
            <a:r>
              <a:rPr lang="en-IN" sz="1200" dirty="0" smtClean="0"/>
              <a:t>FASTECH PROJECTS PRIVATE LIMITED</a:t>
            </a:r>
          </a:p>
          <a:p>
            <a:pPr algn="ctr">
              <a:defRPr/>
            </a:pPr>
            <a:r>
              <a:rPr lang="en-IN" sz="1200" dirty="0" smtClean="0">
                <a:hlinkClick r:id="rId3"/>
              </a:rPr>
              <a:t>www.fastech.co.in</a:t>
            </a:r>
            <a:endParaRPr lang="en-IN" sz="1200" dirty="0" smtClean="0"/>
          </a:p>
        </p:txBody>
      </p:sp>
      <p:pic>
        <p:nvPicPr>
          <p:cNvPr id="8" name="Picture 3"/>
          <p:cNvPicPr>
            <a:picLocks noChangeAspect="1" noChangeArrowheads="1"/>
          </p:cNvPicPr>
          <p:nvPr/>
        </p:nvPicPr>
        <p:blipFill>
          <a:blip r:embed="rId4" cstate="print"/>
          <a:srcRect/>
          <a:stretch>
            <a:fillRect/>
          </a:stretch>
        </p:blipFill>
        <p:spPr bwMode="auto">
          <a:xfrm>
            <a:off x="8851714" y="165100"/>
            <a:ext cx="566923" cy="562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47</a:t>
            </a:fld>
            <a:endParaRPr lang="en-US" dirty="0"/>
          </a:p>
        </p:txBody>
      </p:sp>
      <p:graphicFrame>
        <p:nvGraphicFramePr>
          <p:cNvPr id="7" name="Table 6"/>
          <p:cNvGraphicFramePr>
            <a:graphicFrameLocks noGrp="1"/>
          </p:cNvGraphicFramePr>
          <p:nvPr/>
        </p:nvGraphicFramePr>
        <p:xfrm>
          <a:off x="274637" y="88900"/>
          <a:ext cx="7924800" cy="381000"/>
        </p:xfrm>
        <a:graphic>
          <a:graphicData uri="http://schemas.openxmlformats.org/drawingml/2006/table">
            <a:tbl>
              <a:tblPr firstRow="1" bandRow="1">
                <a:tableStyleId>{5C22544A-7EE6-4342-B048-85BDC9FD1C3A}</a:tableStyleId>
              </a:tblPr>
              <a:tblGrid>
                <a:gridCol w="7924800"/>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u="sng" strike="noStrike" dirty="0" smtClean="0">
                          <a:solidFill>
                            <a:schemeClr val="tx1"/>
                          </a:solidFill>
                          <a:effectLst/>
                          <a:latin typeface="Book Antiqua" pitchFamily="18" charset="0"/>
                          <a:ea typeface="Calibri" pitchFamily="34" charset="0"/>
                          <a:cs typeface="Times New Roman" pitchFamily="18" charset="0"/>
                        </a:rPr>
                        <a:t>VINPAR PROJECT– IT</a:t>
                      </a:r>
                      <a:r>
                        <a:rPr lang="en-US" sz="1800" b="1" u="sng" strike="noStrike" baseline="0" dirty="0" smtClean="0">
                          <a:solidFill>
                            <a:schemeClr val="tx1"/>
                          </a:solidFill>
                          <a:effectLst/>
                          <a:latin typeface="Book Antiqua" pitchFamily="18" charset="0"/>
                          <a:ea typeface="Calibri" pitchFamily="34" charset="0"/>
                          <a:cs typeface="Times New Roman" pitchFamily="18" charset="0"/>
                        </a:rPr>
                        <a:t> Building Project at</a:t>
                      </a:r>
                      <a:r>
                        <a:rPr lang="en-US" sz="1800" b="1" u="sng" strike="noStrike" dirty="0" smtClean="0">
                          <a:solidFill>
                            <a:schemeClr val="tx1"/>
                          </a:solidFill>
                          <a:effectLst/>
                          <a:latin typeface="Book Antiqua" pitchFamily="18" charset="0"/>
                          <a:ea typeface="Calibri" pitchFamily="34" charset="0"/>
                          <a:cs typeface="Times New Roman" pitchFamily="18" charset="0"/>
                        </a:rPr>
                        <a:t> Sector-142,Noida :-</a:t>
                      </a:r>
                      <a:endParaRPr lang="en-US" sz="1800" b="1" u="sng" strike="noStrike" dirty="0">
                        <a:solidFill>
                          <a:schemeClr val="tx1"/>
                        </a:solidFill>
                        <a:effectLst/>
                        <a:latin typeface="Book Antiqua" pitchFamily="18" charset="0"/>
                      </a:endParaRPr>
                    </a:p>
                  </a:txBody>
                  <a:tcPr>
                    <a:noFill/>
                  </a:tcPr>
                </a:tc>
              </a:tr>
            </a:tbl>
          </a:graphicData>
        </a:graphic>
      </p:graphicFrame>
      <p:pic>
        <p:nvPicPr>
          <p:cNvPr id="4098" name="Picture 2" descr="C:\Users\RISHABH\Desktop\SITE PHOTOGRAPHS\VINPAR SOFTECH PVT LTD\20171121_131540.jpg"/>
          <p:cNvPicPr>
            <a:picLocks noChangeAspect="1" noChangeArrowheads="1"/>
          </p:cNvPicPr>
          <p:nvPr/>
        </p:nvPicPr>
        <p:blipFill>
          <a:blip r:embed="rId2" cstate="print"/>
          <a:srcRect/>
          <a:stretch>
            <a:fillRect/>
          </a:stretch>
        </p:blipFill>
        <p:spPr bwMode="auto">
          <a:xfrm>
            <a:off x="350837" y="546100"/>
            <a:ext cx="8458200" cy="5105400"/>
          </a:xfrm>
          <a:prstGeom prst="rect">
            <a:avLst/>
          </a:prstGeom>
          <a:ln>
            <a:noFill/>
          </a:ln>
          <a:effectLst>
            <a:softEdge rad="112500"/>
          </a:effectLst>
        </p:spPr>
      </p:pic>
      <p:sp>
        <p:nvSpPr>
          <p:cNvPr id="9" name="Footer Placeholder 11"/>
          <p:cNvSpPr txBox="1">
            <a:spLocks/>
          </p:cNvSpPr>
          <p:nvPr/>
        </p:nvSpPr>
        <p:spPr>
          <a:xfrm>
            <a:off x="427037" y="5706592"/>
            <a:ext cx="8305800" cy="325908"/>
          </a:xfrm>
          <a:prstGeom prst="rect">
            <a:avLst/>
          </a:prstGeom>
        </p:spPr>
        <p:txBody>
          <a:bodyPr vert="horz" lIns="91440" tIns="45720" rIns="91440" bIns="45720" rtlCol="0" anchor="ctr"/>
          <a:lstStyle/>
          <a:p>
            <a:pPr algn="ctr">
              <a:defRPr/>
            </a:pPr>
            <a:r>
              <a:rPr lang="en-IN" sz="1200" dirty="0" smtClean="0"/>
              <a:t>FASTECH PROJECTS PRIVATE LIMITED</a:t>
            </a:r>
          </a:p>
          <a:p>
            <a:pPr algn="ctr">
              <a:defRPr/>
            </a:pPr>
            <a:r>
              <a:rPr lang="en-IN" sz="1200" dirty="0" smtClean="0">
                <a:hlinkClick r:id="rId3"/>
              </a:rPr>
              <a:t>www.fastech.co.in</a:t>
            </a:r>
            <a:endParaRPr lang="en-IN" sz="1200" dirty="0" smtClean="0"/>
          </a:p>
        </p:txBody>
      </p:sp>
      <p:pic>
        <p:nvPicPr>
          <p:cNvPr id="10" name="Picture 3"/>
          <p:cNvPicPr>
            <a:picLocks noChangeAspect="1" noChangeArrowheads="1"/>
          </p:cNvPicPr>
          <p:nvPr/>
        </p:nvPicPr>
        <p:blipFill>
          <a:blip r:embed="rId4" cstate="print"/>
          <a:srcRect/>
          <a:stretch>
            <a:fillRect/>
          </a:stretch>
        </p:blipFill>
        <p:spPr bwMode="auto">
          <a:xfrm>
            <a:off x="8851714" y="12700"/>
            <a:ext cx="566923" cy="5627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48</a:t>
            </a:fld>
            <a:endParaRPr lang="en-US" dirty="0"/>
          </a:p>
        </p:txBody>
      </p:sp>
      <p:sp>
        <p:nvSpPr>
          <p:cNvPr id="6" name="Footer Placeholder 11"/>
          <p:cNvSpPr txBox="1">
            <a:spLocks/>
          </p:cNvSpPr>
          <p:nvPr/>
        </p:nvSpPr>
        <p:spPr>
          <a:xfrm>
            <a:off x="427037" y="5727700"/>
            <a:ext cx="8305800" cy="325908"/>
          </a:xfrm>
          <a:prstGeom prst="rect">
            <a:avLst/>
          </a:prstGeom>
        </p:spPr>
        <p:txBody>
          <a:bodyPr vert="horz" lIns="91440" tIns="45720" rIns="91440" bIns="45720" rtlCol="0" anchor="ctr"/>
          <a:lstStyle/>
          <a:p>
            <a:pPr algn="ctr">
              <a:defRPr/>
            </a:pPr>
            <a:r>
              <a:rPr lang="en-IN" sz="1200" dirty="0" smtClean="0"/>
              <a:t>FASTECH PROJECTS PRIVATE LIMITED</a:t>
            </a:r>
          </a:p>
          <a:p>
            <a:pPr algn="ctr">
              <a:defRPr/>
            </a:pPr>
            <a:r>
              <a:rPr lang="en-IN" sz="1200" dirty="0" smtClean="0">
                <a:hlinkClick r:id="rId2"/>
              </a:rPr>
              <a:t>www.fastech.co.in</a:t>
            </a:r>
            <a:endParaRPr lang="en-IN" sz="1200" dirty="0" smtClean="0"/>
          </a:p>
        </p:txBody>
      </p:sp>
      <p:pic>
        <p:nvPicPr>
          <p:cNvPr id="7" name="Picture 3"/>
          <p:cNvPicPr>
            <a:picLocks noChangeAspect="1" noChangeArrowheads="1"/>
          </p:cNvPicPr>
          <p:nvPr/>
        </p:nvPicPr>
        <p:blipFill>
          <a:blip r:embed="rId3" cstate="print"/>
          <a:srcRect/>
          <a:stretch>
            <a:fillRect/>
          </a:stretch>
        </p:blipFill>
        <p:spPr bwMode="auto">
          <a:xfrm>
            <a:off x="8885237" y="135715"/>
            <a:ext cx="566923" cy="562785"/>
          </a:xfrm>
          <a:prstGeom prst="rect">
            <a:avLst/>
          </a:prstGeom>
          <a:noFill/>
          <a:ln w="9525">
            <a:noFill/>
            <a:miter lim="800000"/>
            <a:headEnd/>
            <a:tailEnd/>
          </a:ln>
        </p:spPr>
      </p:pic>
      <p:graphicFrame>
        <p:nvGraphicFramePr>
          <p:cNvPr id="8" name="Table 7"/>
          <p:cNvGraphicFramePr>
            <a:graphicFrameLocks noGrp="1"/>
          </p:cNvGraphicFramePr>
          <p:nvPr/>
        </p:nvGraphicFramePr>
        <p:xfrm>
          <a:off x="350837" y="165100"/>
          <a:ext cx="8382000" cy="381000"/>
        </p:xfrm>
        <a:graphic>
          <a:graphicData uri="http://schemas.openxmlformats.org/drawingml/2006/table">
            <a:tbl>
              <a:tblPr firstRow="1" bandRow="1">
                <a:tableStyleId>{5C22544A-7EE6-4342-B048-85BDC9FD1C3A}</a:tableStyleId>
              </a:tblPr>
              <a:tblGrid>
                <a:gridCol w="8382000"/>
              </a:tblGrid>
              <a:tr h="38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strike="noStrike" dirty="0" smtClean="0">
                          <a:solidFill>
                            <a:schemeClr val="tx1"/>
                          </a:solidFill>
                          <a:effectLst/>
                          <a:latin typeface="Book Antiqua" pitchFamily="18" charset="0"/>
                          <a:ea typeface="Calibri" pitchFamily="34" charset="0"/>
                          <a:cs typeface="Times New Roman" pitchFamily="18" charset="0"/>
                        </a:rPr>
                        <a:t>CHD</a:t>
                      </a:r>
                      <a:r>
                        <a:rPr lang="en-US" sz="1600" b="1" u="sng" strike="noStrike" baseline="0" dirty="0" smtClean="0">
                          <a:solidFill>
                            <a:schemeClr val="tx1"/>
                          </a:solidFill>
                          <a:effectLst/>
                          <a:latin typeface="Book Antiqua" pitchFamily="18" charset="0"/>
                          <a:ea typeface="Calibri" pitchFamily="34" charset="0"/>
                          <a:cs typeface="Times New Roman" pitchFamily="18" charset="0"/>
                        </a:rPr>
                        <a:t> GREEN PARK RESIDENCY</a:t>
                      </a:r>
                      <a:r>
                        <a:rPr lang="en-US" sz="1600" b="1" u="sng" strike="noStrike" dirty="0" smtClean="0">
                          <a:solidFill>
                            <a:schemeClr val="tx1"/>
                          </a:solidFill>
                          <a:effectLst/>
                          <a:latin typeface="Book Antiqua" pitchFamily="18" charset="0"/>
                          <a:ea typeface="Calibri" pitchFamily="34" charset="0"/>
                          <a:cs typeface="Times New Roman" pitchFamily="18" charset="0"/>
                        </a:rPr>
                        <a:t>– Independent Floors</a:t>
                      </a:r>
                      <a:r>
                        <a:rPr lang="en-US" sz="1600" b="1" u="sng" strike="noStrike" baseline="0" dirty="0" smtClean="0">
                          <a:solidFill>
                            <a:schemeClr val="tx1"/>
                          </a:solidFill>
                          <a:effectLst/>
                          <a:latin typeface="Book Antiqua" pitchFamily="18" charset="0"/>
                          <a:ea typeface="Calibri" pitchFamily="34" charset="0"/>
                          <a:cs typeface="Times New Roman" pitchFamily="18" charset="0"/>
                        </a:rPr>
                        <a:t> at</a:t>
                      </a:r>
                      <a:r>
                        <a:rPr lang="en-US" sz="1600" b="1" u="sng" strike="noStrike" dirty="0" smtClean="0">
                          <a:solidFill>
                            <a:schemeClr val="tx1"/>
                          </a:solidFill>
                          <a:effectLst/>
                          <a:latin typeface="Book Antiqua" pitchFamily="18" charset="0"/>
                          <a:ea typeface="Calibri" pitchFamily="34" charset="0"/>
                          <a:cs typeface="Times New Roman" pitchFamily="18" charset="0"/>
                        </a:rPr>
                        <a:t> Sector-45,Karnal, Haryana :-</a:t>
                      </a:r>
                      <a:endParaRPr lang="en-US" sz="1600" b="1" u="sng" strike="noStrike" dirty="0">
                        <a:solidFill>
                          <a:schemeClr val="tx1"/>
                        </a:solidFill>
                        <a:effectLst/>
                        <a:latin typeface="Book Antiqua" pitchFamily="18" charset="0"/>
                      </a:endParaRPr>
                    </a:p>
                  </a:txBody>
                  <a:tcPr>
                    <a:noFill/>
                  </a:tcPr>
                </a:tc>
              </a:tr>
            </a:tbl>
          </a:graphicData>
        </a:graphic>
      </p:graphicFrame>
      <p:pic>
        <p:nvPicPr>
          <p:cNvPr id="6146" name="Picture 2" descr="C:\Users\RISHABH\Desktop\dhz0ytry.jpg"/>
          <p:cNvPicPr>
            <a:picLocks noChangeAspect="1" noChangeArrowheads="1"/>
          </p:cNvPicPr>
          <p:nvPr/>
        </p:nvPicPr>
        <p:blipFill>
          <a:blip r:embed="rId4" cstate="print"/>
          <a:srcRect/>
          <a:stretch>
            <a:fillRect/>
          </a:stretch>
        </p:blipFill>
        <p:spPr bwMode="auto">
          <a:xfrm>
            <a:off x="427037" y="546100"/>
            <a:ext cx="8458200" cy="5105400"/>
          </a:xfrm>
          <a:prstGeom prst="rect">
            <a:avLst/>
          </a:prstGeom>
          <a:ln>
            <a:noFill/>
          </a:ln>
          <a:effectLst>
            <a:softEdge rad="1125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88900"/>
            <a:ext cx="7791714" cy="685800"/>
          </a:xfrm>
        </p:spPr>
        <p:txBody>
          <a:bodyPr>
            <a:noAutofit/>
          </a:bodyPr>
          <a:lstStyle/>
          <a:p>
            <a:pPr algn="l"/>
            <a:r>
              <a:rPr lang="en-US" sz="2800" b="1" u="sng" dirty="0" smtClean="0">
                <a:effectLst>
                  <a:outerShdw blurRad="38100" dist="38100" dir="2700000" algn="tl">
                    <a:srgbClr val="000000">
                      <a:alpha val="43137"/>
                    </a:srgbClr>
                  </a:outerShdw>
                </a:effectLst>
                <a:latin typeface="Book Antiqua" pitchFamily="18" charset="0"/>
              </a:rPr>
              <a:t>Activities:</a:t>
            </a:r>
            <a:r>
              <a:rPr lang="en-US" sz="3200" b="1" u="sng" dirty="0" smtClean="0">
                <a:latin typeface="Book Antiqua" pitchFamily="18" charset="0"/>
              </a:rPr>
              <a:t/>
            </a:r>
            <a:br>
              <a:rPr lang="en-US" sz="3200" b="1" u="sng" dirty="0" smtClean="0">
                <a:latin typeface="Book Antiqua" pitchFamily="18" charset="0"/>
              </a:rPr>
            </a:br>
            <a:r>
              <a:rPr lang="en-US" sz="2000" u="sng" dirty="0" smtClean="0">
                <a:effectLst>
                  <a:outerShdw blurRad="38100" dist="38100" dir="2700000" algn="tl">
                    <a:srgbClr val="000000">
                      <a:alpha val="43137"/>
                    </a:srgbClr>
                  </a:outerShdw>
                </a:effectLst>
                <a:latin typeface="Book Antiqua" pitchFamily="18" charset="0"/>
              </a:rPr>
              <a:t>Waterproofing,Plumbing Work,Landscaping &amp; Kids Play Area</a:t>
            </a:r>
            <a:endParaRPr lang="en-US" sz="2000" u="sng" dirty="0">
              <a:effectLst>
                <a:outerShdw blurRad="38100" dist="38100" dir="2700000" algn="tl">
                  <a:srgbClr val="000000">
                    <a:alpha val="43137"/>
                  </a:srgbClr>
                </a:outerShdw>
              </a:effectLst>
              <a:latin typeface="Book Antiqua" pitchFamily="18" charset="0"/>
            </a:endParaRPr>
          </a:p>
        </p:txBody>
      </p:sp>
      <p:pic>
        <p:nvPicPr>
          <p:cNvPr id="6" name="Content Placeholder 5" descr="landscaping.jpg"/>
          <p:cNvPicPr>
            <a:picLocks noGrp="1" noChangeAspect="1"/>
          </p:cNvPicPr>
          <p:nvPr>
            <p:ph idx="1"/>
          </p:nvPr>
        </p:nvPicPr>
        <p:blipFill>
          <a:blip r:embed="rId2" cstate="print">
            <a:lum bright="19000" contrast="-7000"/>
          </a:blip>
          <a:stretch>
            <a:fillRect/>
          </a:stretch>
        </p:blipFill>
        <p:spPr>
          <a:xfrm>
            <a:off x="274637" y="927100"/>
            <a:ext cx="4343400" cy="2209800"/>
          </a:xfrm>
          <a:prstGeom prst="rect">
            <a:avLst/>
          </a:prstGeom>
          <a:ln>
            <a:noFill/>
          </a:ln>
          <a:effectLst>
            <a:softEdge rad="112500"/>
          </a:effectLst>
        </p:spPr>
      </p:pic>
      <p:sp>
        <p:nvSpPr>
          <p:cNvPr id="4" name="Footer Placeholder 3"/>
          <p:cNvSpPr>
            <a:spLocks noGrp="1"/>
          </p:cNvSpPr>
          <p:nvPr>
            <p:ph type="ftr" sz="quarter" idx="11"/>
          </p:nvPr>
        </p:nvSpPr>
        <p:spPr>
          <a:xfrm>
            <a:off x="2408237" y="5575300"/>
            <a:ext cx="4648200" cy="469900"/>
          </a:xfrm>
        </p:spPr>
        <p:txBody>
          <a:bodyPr/>
          <a:lstStyle/>
          <a:p>
            <a:pPr>
              <a:defRPr/>
            </a:pPr>
            <a:r>
              <a:rPr lang="en-IN" dirty="0" smtClean="0"/>
              <a:t>FASTECH PROJECTS PRIVATE LIMITED </a:t>
            </a:r>
          </a:p>
          <a:p>
            <a:pPr>
              <a:defRPr/>
            </a:pPr>
            <a:r>
              <a:rPr lang="en-IN" dirty="0" smtClean="0">
                <a:hlinkClick r:id="rId3"/>
              </a:rPr>
              <a:t>www.fastech.co.in</a:t>
            </a:r>
            <a:endParaRPr lang="en-IN" dirty="0" smtClean="0"/>
          </a:p>
        </p:txBody>
      </p:sp>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49</a:t>
            </a:fld>
            <a:endParaRPr lang="en-US" dirty="0"/>
          </a:p>
        </p:txBody>
      </p:sp>
      <p:pic>
        <p:nvPicPr>
          <p:cNvPr id="7" name="Picture 6" descr="plumbing work.jpg"/>
          <p:cNvPicPr>
            <a:picLocks noChangeAspect="1"/>
          </p:cNvPicPr>
          <p:nvPr/>
        </p:nvPicPr>
        <p:blipFill>
          <a:blip r:embed="rId4" cstate="print">
            <a:lum bright="18000"/>
          </a:blip>
          <a:stretch>
            <a:fillRect/>
          </a:stretch>
        </p:blipFill>
        <p:spPr>
          <a:xfrm>
            <a:off x="4618037" y="927100"/>
            <a:ext cx="4525963" cy="2209800"/>
          </a:xfrm>
          <a:prstGeom prst="rect">
            <a:avLst/>
          </a:prstGeom>
          <a:ln>
            <a:noFill/>
          </a:ln>
          <a:effectLst>
            <a:softEdge rad="112500"/>
          </a:effectLst>
        </p:spPr>
      </p:pic>
      <p:pic>
        <p:nvPicPr>
          <p:cNvPr id="9" name="Picture 8" descr="kids play area.jpg"/>
          <p:cNvPicPr>
            <a:picLocks noChangeAspect="1"/>
          </p:cNvPicPr>
          <p:nvPr/>
        </p:nvPicPr>
        <p:blipFill>
          <a:blip r:embed="rId5" cstate="print">
            <a:lum bright="16000"/>
          </a:blip>
          <a:stretch>
            <a:fillRect/>
          </a:stretch>
        </p:blipFill>
        <p:spPr>
          <a:xfrm>
            <a:off x="4618037" y="3136900"/>
            <a:ext cx="4495800" cy="2438400"/>
          </a:xfrm>
          <a:prstGeom prst="rect">
            <a:avLst/>
          </a:prstGeom>
          <a:ln>
            <a:noFill/>
          </a:ln>
          <a:effectLst>
            <a:softEdge rad="112500"/>
          </a:effectLst>
        </p:spPr>
      </p:pic>
      <p:pic>
        <p:nvPicPr>
          <p:cNvPr id="10" name="Picture 9" descr="landscaping.jpg"/>
          <p:cNvPicPr>
            <a:picLocks noChangeAspect="1"/>
          </p:cNvPicPr>
          <p:nvPr/>
        </p:nvPicPr>
        <p:blipFill>
          <a:blip r:embed="rId6" cstate="print">
            <a:lum bright="18000"/>
          </a:blip>
          <a:stretch>
            <a:fillRect/>
          </a:stretch>
        </p:blipFill>
        <p:spPr>
          <a:xfrm>
            <a:off x="350837" y="3136900"/>
            <a:ext cx="4267200" cy="2438400"/>
          </a:xfrm>
          <a:prstGeom prst="rect">
            <a:avLst/>
          </a:prstGeom>
          <a:ln>
            <a:noFill/>
          </a:ln>
          <a:effectLst>
            <a:softEdge rad="112500"/>
          </a:effectLst>
        </p:spPr>
      </p:pic>
      <p:pic>
        <p:nvPicPr>
          <p:cNvPr id="11" name="Picture 3"/>
          <p:cNvPicPr>
            <a:picLocks noChangeAspect="1" noChangeArrowheads="1"/>
          </p:cNvPicPr>
          <p:nvPr/>
        </p:nvPicPr>
        <p:blipFill>
          <a:blip r:embed="rId7" cstate="print"/>
          <a:srcRect/>
          <a:stretch>
            <a:fillRect/>
          </a:stretch>
        </p:blipFill>
        <p:spPr bwMode="auto">
          <a:xfrm>
            <a:off x="8656637" y="241301"/>
            <a:ext cx="566923" cy="5627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
        <p:nvSpPr>
          <p:cNvPr id="9218" name="Title 4"/>
          <p:cNvSpPr>
            <a:spLocks noGrp="1"/>
          </p:cNvSpPr>
          <p:nvPr>
            <p:ph type="title"/>
          </p:nvPr>
        </p:nvSpPr>
        <p:spPr>
          <a:xfrm>
            <a:off x="198437" y="317500"/>
            <a:ext cx="2782754" cy="562994"/>
          </a:xfrm>
        </p:spPr>
        <p:txBody>
          <a:bodyPr>
            <a:normAutofit fontScale="90000"/>
          </a:bodyPr>
          <a:lstStyle/>
          <a:p>
            <a:pPr eaLnBrk="1" hangingPunct="1"/>
            <a:r>
              <a:rPr lang="en-US" sz="2400" b="1" u="sng" dirty="0" smtClean="0">
                <a:solidFill>
                  <a:schemeClr val="accent1"/>
                </a:solidFill>
                <a:latin typeface="Book Antiqua" pitchFamily="18" charset="0"/>
              </a:rPr>
              <a:t>Our Specialization:- </a:t>
            </a:r>
            <a:endParaRPr lang="en-US" sz="3600" dirty="0" smtClean="0">
              <a:solidFill>
                <a:schemeClr val="accent1"/>
              </a:solidFill>
              <a:latin typeface="Book Antiqua" pitchFamily="18" charset="0"/>
            </a:endParaRPr>
          </a:p>
        </p:txBody>
      </p:sp>
      <p:sp>
        <p:nvSpPr>
          <p:cNvPr id="6" name="Slide Number Placeholder 5"/>
          <p:cNvSpPr>
            <a:spLocks noGrp="1"/>
          </p:cNvSpPr>
          <p:nvPr>
            <p:ph type="sldNum" sz="quarter" idx="12"/>
          </p:nvPr>
        </p:nvSpPr>
        <p:spPr/>
        <p:txBody>
          <a:bodyPr/>
          <a:lstStyle/>
          <a:p>
            <a:pPr>
              <a:defRPr/>
            </a:pPr>
            <a:fld id="{BE8CF63A-665E-481A-8F0E-217935420945}" type="slidenum">
              <a:rPr lang="en-US" smtClean="0"/>
              <a:pPr>
                <a:defRPr/>
              </a:pPr>
              <a:t>5</a:t>
            </a:fld>
            <a:endParaRPr lang="en-US" dirty="0"/>
          </a:p>
        </p:txBody>
      </p:sp>
      <p:sp>
        <p:nvSpPr>
          <p:cNvPr id="7" name="Rectangle 6"/>
          <p:cNvSpPr/>
          <p:nvPr/>
        </p:nvSpPr>
        <p:spPr>
          <a:xfrm>
            <a:off x="359998" y="766128"/>
            <a:ext cx="8296639" cy="4524275"/>
          </a:xfrm>
          <a:prstGeom prst="rect">
            <a:avLst/>
          </a:prstGeom>
        </p:spPr>
        <p:txBody>
          <a:bodyPr wrap="square" lIns="91400" tIns="45700" rIns="91400" bIns="45700">
            <a:spAutoFit/>
          </a:bodyPr>
          <a:lstStyle/>
          <a:p>
            <a:pPr algn="ctr"/>
            <a:r>
              <a:rPr lang="en-IN" b="1" dirty="0" smtClean="0">
                <a:latin typeface="+mn-lt"/>
              </a:rPr>
              <a:t>  </a:t>
            </a:r>
          </a:p>
          <a:p>
            <a:pPr algn="ctr"/>
            <a:r>
              <a:rPr lang="en-IN" dirty="0" err="1" smtClean="0">
                <a:latin typeface="Arial" pitchFamily="34" charset="0"/>
                <a:cs typeface="Arial" pitchFamily="34" charset="0"/>
              </a:rPr>
              <a:t>Fastech</a:t>
            </a:r>
            <a:r>
              <a:rPr lang="en-IN" dirty="0" smtClean="0">
                <a:latin typeface="Arial" pitchFamily="34" charset="0"/>
                <a:cs typeface="Arial" pitchFamily="34" charset="0"/>
              </a:rPr>
              <a:t>  group provides superior Civil Constructions </a:t>
            </a:r>
            <a:r>
              <a:rPr lang="en-US" dirty="0" smtClean="0">
                <a:latin typeface="Arial" pitchFamily="34" charset="0"/>
                <a:cs typeface="Arial" pitchFamily="34" charset="0"/>
              </a:rPr>
              <a:t>of buildings including the structure, services, finishing, external  development  and other works. We have already doing numerous residential projects and I.T. projects with their development works in Delhi,NCR and Rajasthan </a:t>
            </a:r>
          </a:p>
          <a:p>
            <a:pPr algn="ctr"/>
            <a:endParaRPr lang="en-IN" dirty="0" smtClean="0">
              <a:latin typeface="Arial" pitchFamily="34" charset="0"/>
              <a:cs typeface="Arial" pitchFamily="34" charset="0"/>
            </a:endParaRPr>
          </a:p>
          <a:p>
            <a:pPr algn="ctr"/>
            <a:endParaRPr lang="en-US" dirty="0" smtClean="0">
              <a:latin typeface="Arial" pitchFamily="34" charset="0"/>
              <a:cs typeface="Arial" pitchFamily="34" charset="0"/>
            </a:endParaRPr>
          </a:p>
          <a:p>
            <a:pPr algn="ctr"/>
            <a:r>
              <a:rPr lang="en-US" dirty="0" smtClean="0">
                <a:latin typeface="Arial" pitchFamily="34" charset="0"/>
                <a:cs typeface="Arial" pitchFamily="34" charset="0"/>
              </a:rPr>
              <a:t> </a:t>
            </a:r>
            <a:r>
              <a:rPr lang="en-IN" dirty="0" smtClean="0">
                <a:latin typeface="Arial" pitchFamily="34" charset="0"/>
                <a:cs typeface="Arial" pitchFamily="34" charset="0"/>
              </a:rPr>
              <a:t>Fastech brings a fresh and innovative approach to contracting services, acting as liaison between the end-user and the client.  Our goal is to exceed the expectations of every client by offering outstanding quality, safety, within budget &amp; on time completion.</a:t>
            </a:r>
          </a:p>
          <a:p>
            <a:pPr algn="ctr"/>
            <a:endParaRPr lang="en-IN" dirty="0" smtClean="0">
              <a:latin typeface="Arial" pitchFamily="34" charset="0"/>
              <a:cs typeface="Arial" pitchFamily="34" charset="0"/>
            </a:endParaRPr>
          </a:p>
          <a:p>
            <a:pPr algn="ctr"/>
            <a:endParaRPr lang="en-IN" dirty="0" smtClean="0">
              <a:latin typeface="Arial" pitchFamily="34" charset="0"/>
              <a:cs typeface="Arial" pitchFamily="34" charset="0"/>
            </a:endParaRPr>
          </a:p>
          <a:p>
            <a:pPr algn="ctr"/>
            <a:r>
              <a:rPr lang="en-IN" dirty="0" smtClean="0">
                <a:latin typeface="Arial" pitchFamily="34" charset="0"/>
                <a:cs typeface="Arial" pitchFamily="34" charset="0"/>
              </a:rPr>
              <a:t>As an experts in building constructions, Fastech is involved in every stage of constructions from implementation to completion of the project .Our extensive skills encompass all aspects of implementation of right quality &amp; time frame.</a:t>
            </a:r>
            <a:endParaRPr lang="en-US" dirty="0" smtClean="0">
              <a:latin typeface="Arial" pitchFamily="34" charset="0"/>
              <a:cs typeface="Arial" pitchFamily="34" charset="0"/>
            </a:endParaRPr>
          </a:p>
        </p:txBody>
      </p:sp>
      <p:sp>
        <p:nvSpPr>
          <p:cNvPr id="10"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50</a:t>
            </a:fld>
            <a:endParaRPr lang="en-US" dirty="0"/>
          </a:p>
        </p:txBody>
      </p:sp>
      <p:sp>
        <p:nvSpPr>
          <p:cNvPr id="6" name="Rectangle 5"/>
          <p:cNvSpPr/>
          <p:nvPr/>
        </p:nvSpPr>
        <p:spPr>
          <a:xfrm>
            <a:off x="122237" y="12700"/>
            <a:ext cx="8382000" cy="369332"/>
          </a:xfrm>
          <a:prstGeom prst="rect">
            <a:avLst/>
          </a:prstGeom>
        </p:spPr>
        <p:txBody>
          <a:bodyPr wrap="square">
            <a:spAutoFit/>
          </a:bodyPr>
          <a:lstStyle/>
          <a:p>
            <a:r>
              <a:rPr lang="en-US" u="sng" dirty="0" smtClean="0">
                <a:effectLst>
                  <a:outerShdw blurRad="38100" dist="38100" dir="2700000" algn="tl">
                    <a:srgbClr val="000000">
                      <a:alpha val="43137"/>
                    </a:srgbClr>
                  </a:outerShdw>
                </a:effectLst>
                <a:latin typeface="Book Antiqua" pitchFamily="18" charset="0"/>
              </a:rPr>
              <a:t>Water Treatment Plant &amp; Sewage Treatment Plant:-</a:t>
            </a:r>
            <a:endParaRPr lang="en-IN" dirty="0"/>
          </a:p>
        </p:txBody>
      </p:sp>
      <p:pic>
        <p:nvPicPr>
          <p:cNvPr id="10242" name="Picture 2" descr="C:\Users\RISHABH\Desktop\THE HYDE PARK\Water Treatment Plant\WTP.JPG"/>
          <p:cNvPicPr>
            <a:picLocks noChangeAspect="1" noChangeArrowheads="1"/>
          </p:cNvPicPr>
          <p:nvPr/>
        </p:nvPicPr>
        <p:blipFill>
          <a:blip r:embed="rId2" cstate="print"/>
          <a:srcRect/>
          <a:stretch>
            <a:fillRect/>
          </a:stretch>
        </p:blipFill>
        <p:spPr bwMode="auto">
          <a:xfrm>
            <a:off x="198437" y="457200"/>
            <a:ext cx="4190999" cy="2527300"/>
          </a:xfrm>
          <a:prstGeom prst="rect">
            <a:avLst/>
          </a:prstGeom>
          <a:ln>
            <a:noFill/>
          </a:ln>
          <a:effectLst>
            <a:softEdge rad="112500"/>
          </a:effectLst>
        </p:spPr>
      </p:pic>
      <p:pic>
        <p:nvPicPr>
          <p:cNvPr id="10243" name="Picture 3" descr="C:\Users\RISHABH\Desktop\THE HYDE PARK\Water Treatment Plant\WTP...JPG"/>
          <p:cNvPicPr>
            <a:picLocks noChangeAspect="1" noChangeArrowheads="1"/>
          </p:cNvPicPr>
          <p:nvPr/>
        </p:nvPicPr>
        <p:blipFill>
          <a:blip r:embed="rId3" cstate="print"/>
          <a:srcRect/>
          <a:stretch>
            <a:fillRect/>
          </a:stretch>
        </p:blipFill>
        <p:spPr bwMode="auto">
          <a:xfrm>
            <a:off x="198437" y="2984500"/>
            <a:ext cx="4191000" cy="2667000"/>
          </a:xfrm>
          <a:prstGeom prst="rect">
            <a:avLst/>
          </a:prstGeom>
          <a:ln>
            <a:noFill/>
          </a:ln>
          <a:effectLst>
            <a:softEdge rad="112500"/>
          </a:effectLst>
        </p:spPr>
      </p:pic>
      <p:pic>
        <p:nvPicPr>
          <p:cNvPr id="10244" name="Picture 4" descr="C:\Users\RISHABH\Desktop\THE HYDE PARK\STP\STP.....JPG"/>
          <p:cNvPicPr>
            <a:picLocks noChangeAspect="1" noChangeArrowheads="1"/>
          </p:cNvPicPr>
          <p:nvPr/>
        </p:nvPicPr>
        <p:blipFill>
          <a:blip r:embed="rId4" cstate="print"/>
          <a:srcRect/>
          <a:stretch>
            <a:fillRect/>
          </a:stretch>
        </p:blipFill>
        <p:spPr bwMode="auto">
          <a:xfrm>
            <a:off x="4465637" y="469900"/>
            <a:ext cx="4495800" cy="2514600"/>
          </a:xfrm>
          <a:prstGeom prst="rect">
            <a:avLst/>
          </a:prstGeom>
          <a:ln>
            <a:noFill/>
          </a:ln>
          <a:effectLst>
            <a:softEdge rad="112500"/>
          </a:effectLst>
        </p:spPr>
      </p:pic>
      <p:pic>
        <p:nvPicPr>
          <p:cNvPr id="10245" name="Picture 5" descr="C:\Users\RISHABH\Desktop\THE HYDE PARK\STP\STP...JPG"/>
          <p:cNvPicPr>
            <a:picLocks noChangeAspect="1" noChangeArrowheads="1"/>
          </p:cNvPicPr>
          <p:nvPr/>
        </p:nvPicPr>
        <p:blipFill>
          <a:blip r:embed="rId5" cstate="print"/>
          <a:srcRect/>
          <a:stretch>
            <a:fillRect/>
          </a:stretch>
        </p:blipFill>
        <p:spPr bwMode="auto">
          <a:xfrm>
            <a:off x="4465637" y="2908300"/>
            <a:ext cx="4495800" cy="2743200"/>
          </a:xfrm>
          <a:prstGeom prst="rect">
            <a:avLst/>
          </a:prstGeom>
          <a:ln>
            <a:noFill/>
          </a:ln>
          <a:effectLst>
            <a:softEdge rad="112500"/>
          </a:effectLst>
        </p:spPr>
      </p:pic>
      <p:pic>
        <p:nvPicPr>
          <p:cNvPr id="11" name="Picture 3"/>
          <p:cNvPicPr>
            <a:picLocks noChangeAspect="1" noChangeArrowheads="1"/>
          </p:cNvPicPr>
          <p:nvPr/>
        </p:nvPicPr>
        <p:blipFill>
          <a:blip r:embed="rId6" cstate="print"/>
          <a:srcRect/>
          <a:stretch>
            <a:fillRect/>
          </a:stretch>
        </p:blipFill>
        <p:spPr bwMode="auto">
          <a:xfrm>
            <a:off x="8851714" y="135715"/>
            <a:ext cx="566923" cy="562785"/>
          </a:xfrm>
          <a:prstGeom prst="rect">
            <a:avLst/>
          </a:prstGeom>
          <a:noFill/>
          <a:ln w="9525">
            <a:noFill/>
            <a:miter lim="800000"/>
            <a:headEnd/>
            <a:tailEnd/>
          </a:ln>
        </p:spPr>
      </p:pic>
      <p:sp>
        <p:nvSpPr>
          <p:cNvPr id="12" name="Footer Placeholder 3"/>
          <p:cNvSpPr>
            <a:spLocks noGrp="1"/>
          </p:cNvSpPr>
          <p:nvPr>
            <p:ph type="ftr" sz="quarter" idx="11"/>
          </p:nvPr>
        </p:nvSpPr>
        <p:spPr>
          <a:xfrm>
            <a:off x="2408237" y="5638800"/>
            <a:ext cx="4648200" cy="469900"/>
          </a:xfrm>
        </p:spPr>
        <p:txBody>
          <a:bodyPr/>
          <a:lstStyle/>
          <a:p>
            <a:pPr>
              <a:defRPr/>
            </a:pPr>
            <a:r>
              <a:rPr lang="en-IN" dirty="0" smtClean="0"/>
              <a:t>FASTECH PROJECTS PRIVATE LIMITED </a:t>
            </a:r>
          </a:p>
          <a:p>
            <a:pPr>
              <a:defRPr/>
            </a:pPr>
            <a:r>
              <a:rPr lang="en-IN" dirty="0" smtClean="0">
                <a:hlinkClick r:id="rId7"/>
              </a:rPr>
              <a:t>www.fastech.co.in</a:t>
            </a:r>
            <a:endParaRPr lang="en-IN"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7" y="0"/>
            <a:ext cx="7791714" cy="605754"/>
          </a:xfrm>
        </p:spPr>
        <p:txBody>
          <a:bodyPr/>
          <a:lstStyle/>
          <a:p>
            <a:r>
              <a:rPr lang="en-US" sz="2000" b="1" u="sng" dirty="0" smtClean="0">
                <a:latin typeface="Book Antiqua" pitchFamily="18" charset="0"/>
              </a:rPr>
              <a:t>Rising Main &amp; Safety</a:t>
            </a:r>
            <a:endParaRPr lang="en-US" sz="2000" b="1" u="sng" dirty="0">
              <a:latin typeface="Book Antiqua" pitchFamily="18" charset="0"/>
            </a:endParaRPr>
          </a:p>
        </p:txBody>
      </p:sp>
      <p:sp>
        <p:nvSpPr>
          <p:cNvPr id="4" name="Footer Placeholder 3"/>
          <p:cNvSpPr>
            <a:spLocks noGrp="1"/>
          </p:cNvSpPr>
          <p:nvPr>
            <p:ph type="ftr" sz="quarter" idx="11"/>
          </p:nvPr>
        </p:nvSpPr>
        <p:spPr>
          <a:xfrm>
            <a:off x="2103437" y="5727700"/>
            <a:ext cx="5029200" cy="393700"/>
          </a:xfrm>
        </p:spPr>
        <p:txBody>
          <a:bodyPr/>
          <a:lstStyle/>
          <a:p>
            <a:pPr>
              <a:defRPr/>
            </a:pPr>
            <a:r>
              <a:rPr lang="en-IN" dirty="0" smtClean="0"/>
              <a:t>FASTECH PROJECTS PRIVATE LIMITED </a:t>
            </a:r>
          </a:p>
          <a:p>
            <a:pPr>
              <a:defRPr/>
            </a:pPr>
            <a:r>
              <a:rPr lang="en-IN" dirty="0" smtClean="0">
                <a:hlinkClick r:id="rId2"/>
              </a:rPr>
              <a:t>www.fastech.co.in</a:t>
            </a:r>
            <a:endParaRPr lang="en-IN" dirty="0" smtClean="0"/>
          </a:p>
        </p:txBody>
      </p:sp>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51</a:t>
            </a:fld>
            <a:endParaRPr lang="en-US" dirty="0"/>
          </a:p>
        </p:txBody>
      </p:sp>
      <p:pic>
        <p:nvPicPr>
          <p:cNvPr id="7" name="Picture 6" descr="safety (2).jpg"/>
          <p:cNvPicPr>
            <a:picLocks noChangeAspect="1"/>
          </p:cNvPicPr>
          <p:nvPr/>
        </p:nvPicPr>
        <p:blipFill>
          <a:blip r:embed="rId3" cstate="print">
            <a:lum bright="20000"/>
          </a:blip>
          <a:stretch>
            <a:fillRect/>
          </a:stretch>
        </p:blipFill>
        <p:spPr>
          <a:xfrm>
            <a:off x="4389437" y="3289300"/>
            <a:ext cx="4760843" cy="2362200"/>
          </a:xfrm>
          <a:prstGeom prst="rect">
            <a:avLst/>
          </a:prstGeom>
          <a:ln>
            <a:noFill/>
          </a:ln>
          <a:effectLst>
            <a:softEdge rad="112500"/>
          </a:effectLst>
        </p:spPr>
      </p:pic>
      <p:pic>
        <p:nvPicPr>
          <p:cNvPr id="8" name="Picture 7" descr="safety.jpg"/>
          <p:cNvPicPr>
            <a:picLocks noChangeAspect="1"/>
          </p:cNvPicPr>
          <p:nvPr/>
        </p:nvPicPr>
        <p:blipFill>
          <a:blip r:embed="rId4" cstate="print">
            <a:lum bright="20000"/>
          </a:blip>
          <a:stretch>
            <a:fillRect/>
          </a:stretch>
        </p:blipFill>
        <p:spPr>
          <a:xfrm>
            <a:off x="4389438" y="774700"/>
            <a:ext cx="4760842" cy="2362200"/>
          </a:xfrm>
          <a:prstGeom prst="rect">
            <a:avLst/>
          </a:prstGeom>
          <a:ln>
            <a:noFill/>
          </a:ln>
          <a:effectLst>
            <a:softEdge rad="112500"/>
          </a:effectLst>
        </p:spPr>
      </p:pic>
      <p:pic>
        <p:nvPicPr>
          <p:cNvPr id="9" name="Picture 8" descr="IMG-20141202-WA0010.jpg"/>
          <p:cNvPicPr>
            <a:picLocks noChangeAspect="1"/>
          </p:cNvPicPr>
          <p:nvPr/>
        </p:nvPicPr>
        <p:blipFill>
          <a:blip r:embed="rId5" cstate="print">
            <a:lum bright="17000"/>
          </a:blip>
          <a:stretch>
            <a:fillRect/>
          </a:stretch>
        </p:blipFill>
        <p:spPr>
          <a:xfrm>
            <a:off x="427037" y="774700"/>
            <a:ext cx="3962400" cy="4876800"/>
          </a:xfrm>
          <a:prstGeom prst="rect">
            <a:avLst/>
          </a:prstGeom>
          <a:ln>
            <a:noFill/>
          </a:ln>
          <a:effectLst>
            <a:softEdge rad="112500"/>
          </a:effectLst>
        </p:spPr>
      </p:pic>
      <p:pic>
        <p:nvPicPr>
          <p:cNvPr id="10" name="Picture 3"/>
          <p:cNvPicPr>
            <a:picLocks noChangeAspect="1" noChangeArrowheads="1"/>
          </p:cNvPicPr>
          <p:nvPr/>
        </p:nvPicPr>
        <p:blipFill>
          <a:blip r:embed="rId6" cstate="print"/>
          <a:srcRect/>
          <a:stretch>
            <a:fillRect/>
          </a:stretch>
        </p:blipFill>
        <p:spPr bwMode="auto">
          <a:xfrm>
            <a:off x="8775514" y="135715"/>
            <a:ext cx="566923" cy="5627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52</a:t>
            </a:fld>
            <a:endParaRPr lang="en-US" dirty="0"/>
          </a:p>
        </p:txBody>
      </p:sp>
      <p:sp>
        <p:nvSpPr>
          <p:cNvPr id="6" name="Title 1"/>
          <p:cNvSpPr>
            <a:spLocks noGrp="1"/>
          </p:cNvSpPr>
          <p:nvPr>
            <p:ph type="title"/>
          </p:nvPr>
        </p:nvSpPr>
        <p:spPr>
          <a:xfrm>
            <a:off x="198437" y="-139700"/>
            <a:ext cx="7791714" cy="605754"/>
          </a:xfrm>
        </p:spPr>
        <p:txBody>
          <a:bodyPr>
            <a:normAutofit/>
          </a:bodyPr>
          <a:lstStyle/>
          <a:p>
            <a:pPr algn="l"/>
            <a:r>
              <a:rPr lang="en-US" sz="2400" b="1" u="sng" dirty="0" smtClean="0">
                <a:latin typeface="Book Antiqua" pitchFamily="18" charset="0"/>
              </a:rPr>
              <a:t>Events</a:t>
            </a:r>
            <a:endParaRPr lang="en-US" sz="2400" b="1" u="sng" dirty="0">
              <a:latin typeface="Book Antiqua" pitchFamily="18" charset="0"/>
            </a:endParaRPr>
          </a:p>
        </p:txBody>
      </p:sp>
      <p:sp>
        <p:nvSpPr>
          <p:cNvPr id="7" name="Title 1"/>
          <p:cNvSpPr txBox="1">
            <a:spLocks/>
          </p:cNvSpPr>
          <p:nvPr/>
        </p:nvSpPr>
        <p:spPr>
          <a:xfrm>
            <a:off x="198437" y="317500"/>
            <a:ext cx="7791714" cy="381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u="sng" dirty="0" smtClean="0">
                <a:effectLst>
                  <a:outerShdw blurRad="38100" dist="38100" dir="2700000" algn="tl">
                    <a:srgbClr val="000000">
                      <a:alpha val="43137"/>
                    </a:srgbClr>
                  </a:outerShdw>
                </a:effectLst>
                <a:latin typeface="Book Antiqua" pitchFamily="18" charset="0"/>
                <a:ea typeface="+mj-ea"/>
                <a:cs typeface="+mj-cs"/>
              </a:rPr>
              <a:t>The Golden Palm-Club House Inauguration:-</a:t>
            </a:r>
            <a:endParaRPr kumimoji="0" lang="en-US" sz="2000" b="0" i="0" u="sng"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ook Antiqua" pitchFamily="18" charset="0"/>
              <a:ea typeface="+mj-ea"/>
              <a:cs typeface="+mj-cs"/>
            </a:endParaRPr>
          </a:p>
        </p:txBody>
      </p:sp>
      <p:sp>
        <p:nvSpPr>
          <p:cNvPr id="8" name="Footer Placeholder 11"/>
          <p:cNvSpPr>
            <a:spLocks noGrp="1"/>
          </p:cNvSpPr>
          <p:nvPr>
            <p:ph type="ftr" sz="quarter" idx="11"/>
          </p:nvPr>
        </p:nvSpPr>
        <p:spPr>
          <a:xfrm>
            <a:off x="655637" y="5727700"/>
            <a:ext cx="8305800" cy="325908"/>
          </a:xfrm>
        </p:spPr>
        <p:txBody>
          <a:bodyPr/>
          <a:lstStyle/>
          <a:p>
            <a:pPr>
              <a:defRPr/>
            </a:pPr>
            <a:r>
              <a:rPr lang="en-IN" dirty="0" smtClean="0"/>
              <a:t>FASTECH PROJECTS PRIVATE </a:t>
            </a:r>
            <a:r>
              <a:rPr lang="en-IN" dirty="0" smtClean="0"/>
              <a:t>LIMITED                              </a:t>
            </a:r>
            <a:endParaRPr lang="en-IN" dirty="0" smtClean="0"/>
          </a:p>
          <a:p>
            <a:pPr>
              <a:defRPr/>
            </a:pPr>
            <a:r>
              <a:rPr lang="en-IN" dirty="0" smtClean="0">
                <a:hlinkClick r:id="rId2"/>
              </a:rPr>
              <a:t>www.fastech.co.in</a:t>
            </a:r>
            <a:endParaRPr lang="en-IN" dirty="0" smtClean="0"/>
          </a:p>
        </p:txBody>
      </p:sp>
      <p:pic>
        <p:nvPicPr>
          <p:cNvPr id="3074" name="Picture 2" descr="D:\GP CLUB PHOTOS\GP CLUB PHOTOS\DSC_3880.JPG"/>
          <p:cNvPicPr>
            <a:picLocks noChangeAspect="1" noChangeArrowheads="1"/>
          </p:cNvPicPr>
          <p:nvPr/>
        </p:nvPicPr>
        <p:blipFill>
          <a:blip r:embed="rId3" cstate="print"/>
          <a:srcRect/>
          <a:stretch>
            <a:fillRect/>
          </a:stretch>
        </p:blipFill>
        <p:spPr bwMode="auto">
          <a:xfrm>
            <a:off x="198437" y="774700"/>
            <a:ext cx="9173938" cy="4876800"/>
          </a:xfrm>
          <a:prstGeom prst="rect">
            <a:avLst/>
          </a:prstGeom>
          <a:ln>
            <a:noFill/>
          </a:ln>
          <a:effectLst>
            <a:softEdge rad="112500"/>
          </a:effectLst>
        </p:spPr>
      </p:pic>
      <p:sp>
        <p:nvSpPr>
          <p:cNvPr id="10" name="Slide Number Placeholder 4"/>
          <p:cNvSpPr txBox="1">
            <a:spLocks/>
          </p:cNvSpPr>
          <p:nvPr/>
        </p:nvSpPr>
        <p:spPr>
          <a:xfrm>
            <a:off x="7878233" y="5651500"/>
            <a:ext cx="854604" cy="325908"/>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Arial" charset="0"/>
                <a:ea typeface="+mn-ea"/>
                <a:cs typeface="+mn-cs"/>
              </a:rPr>
              <a:t>continue</a:t>
            </a:r>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mn-cs"/>
            </a:endParaRPr>
          </a:p>
        </p:txBody>
      </p:sp>
      <p:pic>
        <p:nvPicPr>
          <p:cNvPr id="11" name="Picture 3"/>
          <p:cNvPicPr>
            <a:picLocks noChangeAspect="1" noChangeArrowheads="1"/>
          </p:cNvPicPr>
          <p:nvPr/>
        </p:nvPicPr>
        <p:blipFill>
          <a:blip r:embed="rId4" cstate="print"/>
          <a:srcRect/>
          <a:stretch>
            <a:fillRect/>
          </a:stretch>
        </p:blipFill>
        <p:spPr bwMode="auto">
          <a:xfrm>
            <a:off x="8775514" y="135715"/>
            <a:ext cx="566923" cy="56278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txBox="1">
            <a:spLocks/>
          </p:cNvSpPr>
          <p:nvPr/>
        </p:nvSpPr>
        <p:spPr>
          <a:xfrm>
            <a:off x="7040033" y="5706592"/>
            <a:ext cx="2226204" cy="325908"/>
          </a:xfrm>
          <a:prstGeom prst="rect">
            <a:avLst/>
          </a:prstGeom>
        </p:spPr>
        <p:txBody>
          <a:bodyPr vert="horz" lIns="91440" tIns="45720" rIns="91440" bIns="45720" rtlCol="0" anchor="ctr"/>
          <a:lstStyle/>
          <a:p>
            <a:pPr marL="0" marR="0" lvl="0" indent="0" algn="r" defTabSz="914400" rtl="0" eaLnBrk="1" fontAlgn="base" latinLnBrk="0" hangingPunct="1">
              <a:lnSpc>
                <a:spcPct val="100000"/>
              </a:lnSpc>
              <a:spcBef>
                <a:spcPct val="0"/>
              </a:spcBef>
              <a:spcAft>
                <a:spcPct val="0"/>
              </a:spcAft>
              <a:buClrTx/>
              <a:buSzTx/>
              <a:buFontTx/>
              <a:buNone/>
              <a:tabLst/>
              <a:defRPr/>
            </a:pPr>
            <a:fld id="{BE8CF63A-665E-481A-8F0E-217935420945}" type="slidenum">
              <a:rPr kumimoji="0" lang="en-US" sz="1200" b="0" i="0" u="none" strike="noStrike" kern="1200" cap="none" spc="0" normalizeH="0" baseline="0" noProof="0" smtClean="0">
                <a:ln>
                  <a:noFill/>
                </a:ln>
                <a:solidFill>
                  <a:schemeClr val="tx1">
                    <a:tint val="75000"/>
                  </a:scheme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chemeClr val="tx1">
                  <a:tint val="75000"/>
                </a:schemeClr>
              </a:solidFill>
              <a:effectLst/>
              <a:uLnTx/>
              <a:uFillTx/>
              <a:latin typeface="Arial" charset="0"/>
              <a:ea typeface="+mn-ea"/>
              <a:cs typeface="+mn-cs"/>
            </a:endParaRPr>
          </a:p>
        </p:txBody>
      </p:sp>
      <p:pic>
        <p:nvPicPr>
          <p:cNvPr id="4098" name="Picture 2" descr="D:\GP CLUB PHOTOS\GP CLUB PHOTOS\DSC_3919.JPG"/>
          <p:cNvPicPr>
            <a:picLocks noChangeAspect="1" noChangeArrowheads="1"/>
          </p:cNvPicPr>
          <p:nvPr/>
        </p:nvPicPr>
        <p:blipFill>
          <a:blip r:embed="rId2" cstate="print"/>
          <a:srcRect/>
          <a:stretch>
            <a:fillRect/>
          </a:stretch>
        </p:blipFill>
        <p:spPr bwMode="auto">
          <a:xfrm>
            <a:off x="350837" y="393700"/>
            <a:ext cx="8610600" cy="5181600"/>
          </a:xfrm>
          <a:prstGeom prst="rect">
            <a:avLst/>
          </a:prstGeom>
          <a:ln>
            <a:noFill/>
          </a:ln>
          <a:effectLst>
            <a:softEdge rad="112500"/>
          </a:effectLst>
        </p:spPr>
      </p:pic>
      <p:sp>
        <p:nvSpPr>
          <p:cNvPr id="8" name="Footer Placeholder 11"/>
          <p:cNvSpPr>
            <a:spLocks noGrp="1"/>
          </p:cNvSpPr>
          <p:nvPr>
            <p:ph type="ftr" sz="quarter" idx="11"/>
          </p:nvPr>
        </p:nvSpPr>
        <p:spPr>
          <a:xfrm>
            <a:off x="655637" y="5706592"/>
            <a:ext cx="8305800" cy="325908"/>
          </a:xfrm>
        </p:spPr>
        <p:txBody>
          <a:bodyPr/>
          <a:lstStyle/>
          <a:p>
            <a:pPr>
              <a:defRPr/>
            </a:pPr>
            <a:r>
              <a:rPr lang="en-IN" dirty="0" smtClean="0"/>
              <a:t>FASTECH PROJECTS PRIVATE </a:t>
            </a:r>
            <a:r>
              <a:rPr lang="en-IN" dirty="0" smtClean="0"/>
              <a:t>LIMITED                              </a:t>
            </a:r>
            <a:endParaRPr lang="en-IN" dirty="0" smtClean="0"/>
          </a:p>
          <a:p>
            <a:pPr>
              <a:defRPr/>
            </a:pPr>
            <a:r>
              <a:rPr lang="en-IN" dirty="0" smtClean="0">
                <a:hlinkClick r:id="rId3"/>
              </a:rPr>
              <a:t>www.fastech.co.in</a:t>
            </a:r>
            <a:endParaRPr lang="en-IN" dirty="0" smtClean="0"/>
          </a:p>
        </p:txBody>
      </p:sp>
      <p:pic>
        <p:nvPicPr>
          <p:cNvPr id="9" name="Picture 3"/>
          <p:cNvPicPr>
            <a:picLocks noChangeAspect="1" noChangeArrowheads="1"/>
          </p:cNvPicPr>
          <p:nvPr/>
        </p:nvPicPr>
        <p:blipFill>
          <a:blip r:embed="rId4" cstate="print"/>
          <a:srcRect/>
          <a:stretch>
            <a:fillRect/>
          </a:stretch>
        </p:blipFill>
        <p:spPr bwMode="auto">
          <a:xfrm>
            <a:off x="8885237" y="88900"/>
            <a:ext cx="566923" cy="56278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9218" name="Title 4"/>
          <p:cNvSpPr>
            <a:spLocks noGrp="1"/>
          </p:cNvSpPr>
          <p:nvPr>
            <p:ph type="title"/>
          </p:nvPr>
        </p:nvSpPr>
        <p:spPr>
          <a:xfrm>
            <a:off x="-334963" y="-76197"/>
            <a:ext cx="4610820" cy="622297"/>
          </a:xfrm>
        </p:spPr>
        <p:txBody>
          <a:bodyPr>
            <a:normAutofit/>
          </a:bodyPr>
          <a:lstStyle/>
          <a:p>
            <a:r>
              <a:rPr lang="en-US" sz="2400" b="1" u="sng" dirty="0" smtClean="0">
                <a:solidFill>
                  <a:schemeClr val="accent1"/>
                </a:solidFill>
                <a:latin typeface="Book Antiqua" pitchFamily="18" charset="0"/>
              </a:rPr>
              <a:t>Plant &amp; Machinery : -</a:t>
            </a:r>
          </a:p>
        </p:txBody>
      </p:sp>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54</a:t>
            </a:fld>
            <a:endParaRPr lang="en-US" dirty="0"/>
          </a:p>
        </p:txBody>
      </p:sp>
      <p:sp>
        <p:nvSpPr>
          <p:cNvPr id="14" name="Rectangle 13"/>
          <p:cNvSpPr/>
          <p:nvPr/>
        </p:nvSpPr>
        <p:spPr>
          <a:xfrm>
            <a:off x="503237" y="489089"/>
            <a:ext cx="8686800" cy="5632311"/>
          </a:xfrm>
          <a:prstGeom prst="rect">
            <a:avLst/>
          </a:prstGeom>
        </p:spPr>
        <p:txBody>
          <a:bodyPr wrap="square" numCol="2">
            <a:spAutoFit/>
          </a:bodyPr>
          <a:lstStyle/>
          <a:p>
            <a:pPr marL="185738" indent="-185738">
              <a:buFont typeface="Arial" pitchFamily="34" charset="0"/>
              <a:buChar char="•"/>
            </a:pPr>
            <a:r>
              <a:rPr lang="en-US" dirty="0" smtClean="0"/>
              <a:t>Automatic Concrete Batching Plant             </a:t>
            </a:r>
          </a:p>
          <a:p>
            <a:pPr marL="185738" indent="-185738">
              <a:buFont typeface="Arial" pitchFamily="34" charset="0"/>
              <a:buChar char="•"/>
            </a:pPr>
            <a:r>
              <a:rPr lang="en-US" dirty="0" smtClean="0"/>
              <a:t>Automatic Concrete Pump</a:t>
            </a:r>
          </a:p>
          <a:p>
            <a:pPr marL="185738" indent="-185738">
              <a:buFont typeface="Arial" pitchFamily="34" charset="0"/>
              <a:buChar char="•"/>
            </a:pPr>
            <a:r>
              <a:rPr lang="en-US" dirty="0" smtClean="0"/>
              <a:t>Heavy Duty Generator</a:t>
            </a:r>
          </a:p>
          <a:p>
            <a:pPr marL="185738" indent="-185738">
              <a:buFont typeface="Arial" pitchFamily="34" charset="0"/>
              <a:buChar char="•"/>
            </a:pPr>
            <a:r>
              <a:rPr lang="en-US" dirty="0" smtClean="0"/>
              <a:t>Heavy Duty Dumper</a:t>
            </a:r>
          </a:p>
          <a:p>
            <a:pPr marL="185738" indent="-185738">
              <a:buFont typeface="Arial" pitchFamily="34" charset="0"/>
              <a:buChar char="•"/>
            </a:pPr>
            <a:r>
              <a:rPr lang="en-US" dirty="0" smtClean="0"/>
              <a:t>Transit Mixer</a:t>
            </a:r>
          </a:p>
          <a:p>
            <a:pPr marL="185738" indent="-185738">
              <a:buFont typeface="Arial" pitchFamily="34" charset="0"/>
              <a:buChar char="•"/>
            </a:pPr>
            <a:r>
              <a:rPr lang="en-US" dirty="0" smtClean="0"/>
              <a:t>Trucks</a:t>
            </a:r>
          </a:p>
          <a:p>
            <a:pPr marL="185738" indent="-185738">
              <a:buFont typeface="Arial" pitchFamily="34" charset="0"/>
              <a:buChar char="•"/>
            </a:pPr>
            <a:r>
              <a:rPr lang="en-US" dirty="0" smtClean="0"/>
              <a:t>Excavator</a:t>
            </a:r>
          </a:p>
          <a:p>
            <a:pPr marL="185738" indent="-185738">
              <a:buFont typeface="Arial" pitchFamily="34" charset="0"/>
              <a:buChar char="•"/>
            </a:pPr>
            <a:r>
              <a:rPr lang="en-US" dirty="0" smtClean="0"/>
              <a:t>Automatic Steel / Bar cutting </a:t>
            </a:r>
            <a:br>
              <a:rPr lang="en-US" dirty="0" smtClean="0"/>
            </a:br>
            <a:r>
              <a:rPr lang="en-US" dirty="0" smtClean="0"/>
              <a:t>&amp; Bending Machine</a:t>
            </a:r>
          </a:p>
          <a:p>
            <a:pPr marL="185738" indent="-185738">
              <a:buFont typeface="Arial" pitchFamily="34" charset="0"/>
              <a:buChar char="•"/>
            </a:pPr>
            <a:r>
              <a:rPr lang="en-US" dirty="0" smtClean="0"/>
              <a:t>Shuttering Materials</a:t>
            </a:r>
          </a:p>
          <a:p>
            <a:pPr marL="185738" indent="-185738">
              <a:buFont typeface="Arial" pitchFamily="34" charset="0"/>
              <a:buChar char="•"/>
            </a:pPr>
            <a:r>
              <a:rPr lang="en-US" dirty="0" smtClean="0"/>
              <a:t>Builder Hoist</a:t>
            </a:r>
          </a:p>
          <a:p>
            <a:pPr marL="185738" indent="-185738">
              <a:buFont typeface="Arial" pitchFamily="34" charset="0"/>
              <a:buChar char="•"/>
            </a:pPr>
            <a:r>
              <a:rPr lang="en-US" dirty="0" smtClean="0"/>
              <a:t>Compaction Machine</a:t>
            </a:r>
          </a:p>
          <a:p>
            <a:pPr marL="185738" indent="-185738">
              <a:buFont typeface="Arial" pitchFamily="34" charset="0"/>
              <a:buChar char="•"/>
            </a:pPr>
            <a:r>
              <a:rPr lang="en-US" dirty="0" smtClean="0"/>
              <a:t>Screed Vibrator</a:t>
            </a:r>
          </a:p>
          <a:p>
            <a:pPr marL="185738" indent="-185738">
              <a:buFont typeface="Arial" pitchFamily="34" charset="0"/>
              <a:buChar char="•"/>
            </a:pPr>
            <a:r>
              <a:rPr lang="en-US" dirty="0" smtClean="0"/>
              <a:t>Concrete Mixer</a:t>
            </a:r>
          </a:p>
          <a:p>
            <a:pPr marL="185738" indent="-185738">
              <a:buFont typeface="Arial" pitchFamily="34" charset="0"/>
              <a:buChar char="•"/>
            </a:pPr>
            <a:r>
              <a:rPr lang="en-US" dirty="0" smtClean="0"/>
              <a:t>Cube Testing Machine</a:t>
            </a:r>
          </a:p>
          <a:p>
            <a:pPr marL="185738" indent="-185738">
              <a:buFont typeface="Arial" pitchFamily="34" charset="0"/>
              <a:buChar char="•"/>
            </a:pPr>
            <a:r>
              <a:rPr lang="en-US" dirty="0" smtClean="0"/>
              <a:t>Drilling Machine</a:t>
            </a:r>
          </a:p>
          <a:p>
            <a:pPr marL="185738" indent="-185738">
              <a:buFont typeface="Arial" pitchFamily="34" charset="0"/>
              <a:buChar char="•"/>
            </a:pPr>
            <a:r>
              <a:rPr lang="en-US" dirty="0" smtClean="0"/>
              <a:t>Grass Cutting Machines</a:t>
            </a:r>
          </a:p>
          <a:p>
            <a:pPr marL="185738" indent="-185738">
              <a:buFont typeface="Arial" pitchFamily="34" charset="0"/>
              <a:buChar char="•"/>
            </a:pPr>
            <a:r>
              <a:rPr lang="en-US" dirty="0" smtClean="0"/>
              <a:t>Mono Block Pumps</a:t>
            </a:r>
          </a:p>
          <a:p>
            <a:pPr marL="185738" indent="-185738">
              <a:buFont typeface="Arial" pitchFamily="34" charset="0"/>
              <a:buChar char="•"/>
            </a:pPr>
            <a:r>
              <a:rPr lang="en-US" dirty="0" smtClean="0"/>
              <a:t>Portable Hoist</a:t>
            </a:r>
          </a:p>
          <a:p>
            <a:pPr marL="185738" indent="-185738">
              <a:buFont typeface="Arial" pitchFamily="34" charset="0"/>
              <a:buChar char="•"/>
            </a:pPr>
            <a:r>
              <a:rPr lang="en-US" dirty="0" smtClean="0"/>
              <a:t>Shearing Machine</a:t>
            </a:r>
          </a:p>
          <a:p>
            <a:pPr marL="1431925" indent="-173038">
              <a:buFont typeface="Arial" pitchFamily="34" charset="0"/>
              <a:buChar char="•"/>
            </a:pPr>
            <a:r>
              <a:rPr lang="en-US" dirty="0" smtClean="0"/>
              <a:t>Submersible Pump</a:t>
            </a:r>
          </a:p>
          <a:p>
            <a:pPr marL="1431925" indent="-173038">
              <a:buFont typeface="Arial" pitchFamily="34" charset="0"/>
              <a:buChar char="•"/>
            </a:pPr>
            <a:r>
              <a:rPr lang="en-US" dirty="0" smtClean="0"/>
              <a:t>Plastering Gun</a:t>
            </a:r>
          </a:p>
          <a:p>
            <a:pPr marL="1431925" indent="-173038">
              <a:buFont typeface="Arial" pitchFamily="34" charset="0"/>
              <a:buChar char="•"/>
            </a:pPr>
            <a:r>
              <a:rPr lang="en-US" dirty="0" smtClean="0"/>
              <a:t>Tractor and Trolley</a:t>
            </a:r>
          </a:p>
          <a:p>
            <a:pPr marL="1431925" indent="-173038">
              <a:buFont typeface="Arial" pitchFamily="34" charset="0"/>
              <a:buChar char="•"/>
            </a:pPr>
            <a:r>
              <a:rPr lang="en-US" dirty="0" smtClean="0"/>
              <a:t>Vibrator</a:t>
            </a:r>
          </a:p>
          <a:p>
            <a:pPr marL="1431925" indent="-173038">
              <a:buFont typeface="Arial" pitchFamily="34" charset="0"/>
              <a:buChar char="•"/>
            </a:pPr>
            <a:r>
              <a:rPr lang="en-US" dirty="0" smtClean="0"/>
              <a:t>Water Tanker</a:t>
            </a:r>
          </a:p>
          <a:p>
            <a:pPr marL="1431925" indent="-173038">
              <a:buFont typeface="Arial" pitchFamily="34" charset="0"/>
              <a:buChar char="•"/>
            </a:pPr>
            <a:r>
              <a:rPr lang="en-US" dirty="0" smtClean="0"/>
              <a:t>Weighing Scale</a:t>
            </a:r>
          </a:p>
          <a:p>
            <a:pPr marL="1431925" indent="-173038">
              <a:buFont typeface="Arial" pitchFamily="34" charset="0"/>
              <a:buChar char="•"/>
            </a:pPr>
            <a:r>
              <a:rPr lang="en-US" dirty="0" smtClean="0"/>
              <a:t>Welding Machine</a:t>
            </a:r>
          </a:p>
          <a:p>
            <a:pPr marL="1431925" indent="-173038">
              <a:buFont typeface="Arial" pitchFamily="34" charset="0"/>
              <a:buChar char="•"/>
            </a:pPr>
            <a:r>
              <a:rPr lang="en-US" dirty="0" smtClean="0"/>
              <a:t>Scaffolding &amp; Shuttering</a:t>
            </a:r>
          </a:p>
          <a:p>
            <a:pPr marL="1431925" indent="-173038">
              <a:buFont typeface="Arial" pitchFamily="34" charset="0"/>
              <a:buChar char="•"/>
            </a:pPr>
            <a:r>
              <a:rPr lang="en-US" dirty="0" smtClean="0"/>
              <a:t>Lab equipments </a:t>
            </a:r>
          </a:p>
          <a:p>
            <a:pPr marL="1431925" indent="-173038">
              <a:buFont typeface="Arial" pitchFamily="34" charset="0"/>
              <a:buChar char="•"/>
            </a:pPr>
            <a:r>
              <a:rPr lang="en-US" dirty="0" smtClean="0"/>
              <a:t>Safety equipments </a:t>
            </a:r>
          </a:p>
          <a:p>
            <a:pPr marL="1431925" indent="-173038">
              <a:buFont typeface="Arial" pitchFamily="34" charset="0"/>
              <a:buChar char="•"/>
            </a:pPr>
            <a:r>
              <a:rPr lang="en-US" dirty="0" smtClean="0"/>
              <a:t>Material cum Passenger Lifts</a:t>
            </a:r>
          </a:p>
          <a:p>
            <a:pPr marL="1431925" indent="-173038">
              <a:buFont typeface="Arial" pitchFamily="34" charset="0"/>
              <a:buChar char="•"/>
            </a:pPr>
            <a:r>
              <a:rPr lang="en-US" dirty="0" smtClean="0"/>
              <a:t>Suspended Platform</a:t>
            </a:r>
          </a:p>
          <a:p>
            <a:pPr marL="1431925" indent="-173038">
              <a:buFont typeface="Arial" pitchFamily="34" charset="0"/>
              <a:buChar char="•"/>
            </a:pPr>
            <a:r>
              <a:rPr lang="en-US" dirty="0" smtClean="0"/>
              <a:t>Weighing scale</a:t>
            </a:r>
          </a:p>
          <a:p>
            <a:pPr marL="1431925" indent="-173038">
              <a:buFont typeface="Arial" pitchFamily="34" charset="0"/>
              <a:buChar char="•"/>
            </a:pPr>
            <a:r>
              <a:rPr lang="en-US" dirty="0" smtClean="0"/>
              <a:t>Water tanker</a:t>
            </a:r>
          </a:p>
          <a:p>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a:p>
        </p:txBody>
      </p:sp>
      <p:pic>
        <p:nvPicPr>
          <p:cNvPr id="10"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pic>
        <p:nvPicPr>
          <p:cNvPr id="14" name="Picture 3" descr="C:\Users\Parul\hyde park photos 29-12-2011\DSC01214.JPG"/>
          <p:cNvPicPr>
            <a:picLocks noGrp="1" noChangeAspect="1" noChangeArrowheads="1"/>
          </p:cNvPicPr>
          <p:nvPr>
            <p:ph idx="1"/>
          </p:nvPr>
        </p:nvPicPr>
        <p:blipFill>
          <a:blip r:embed="rId4" cstate="print">
            <a:lum bright="-10000" contrast="20000"/>
          </a:blip>
          <a:stretch>
            <a:fillRect/>
          </a:stretch>
        </p:blipFill>
        <p:spPr>
          <a:xfrm>
            <a:off x="4770437" y="2527300"/>
            <a:ext cx="4191000" cy="2971800"/>
          </a:xfrm>
          <a:prstGeom prst="rect">
            <a:avLst/>
          </a:prstGeom>
          <a:ln>
            <a:noFill/>
          </a:ln>
          <a:effectLst>
            <a:softEdge rad="112500"/>
          </a:effectLst>
        </p:spPr>
      </p:pic>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55</a:t>
            </a:fld>
            <a:endParaRPr lang="en-US" dirty="0"/>
          </a:p>
        </p:txBody>
      </p:sp>
      <p:pic>
        <p:nvPicPr>
          <p:cNvPr id="10" name="Picture 2" descr="C:\Users\Parul\GOLDEN PALM PHOTOS 1-1-2011\pump.JPG"/>
          <p:cNvPicPr>
            <a:picLocks noChangeAspect="1" noChangeArrowheads="1"/>
          </p:cNvPicPr>
          <p:nvPr/>
        </p:nvPicPr>
        <p:blipFill>
          <a:blip r:embed="rId5" cstate="print">
            <a:lum contrast="20000"/>
          </a:blip>
          <a:srcRect/>
          <a:stretch>
            <a:fillRect/>
          </a:stretch>
        </p:blipFill>
        <p:spPr bwMode="auto">
          <a:xfrm>
            <a:off x="427037" y="698500"/>
            <a:ext cx="4114800" cy="3276600"/>
          </a:xfrm>
          <a:prstGeom prst="rect">
            <a:avLst/>
          </a:prstGeom>
          <a:ln>
            <a:noFill/>
          </a:ln>
          <a:effectLst>
            <a:softEdge rad="112500"/>
          </a:effectLst>
        </p:spPr>
      </p:pic>
      <p:pic>
        <p:nvPicPr>
          <p:cNvPr id="13" name="Picture 3"/>
          <p:cNvPicPr>
            <a:picLocks noChangeAspect="1" noChangeArrowheads="1"/>
          </p:cNvPicPr>
          <p:nvPr/>
        </p:nvPicPr>
        <p:blipFill>
          <a:blip r:embed="rId6" cstate="print"/>
          <a:srcRect/>
          <a:stretch>
            <a:fillRect/>
          </a:stretch>
        </p:blipFill>
        <p:spPr bwMode="auto">
          <a:xfrm>
            <a:off x="8656637" y="241301"/>
            <a:ext cx="566923" cy="562785"/>
          </a:xfrm>
          <a:prstGeom prst="rect">
            <a:avLst/>
          </a:prstGeom>
          <a:noFill/>
          <a:ln w="9525">
            <a:noFill/>
            <a:miter lim="800000"/>
            <a:headEnd/>
            <a:tailEnd/>
          </a:ln>
        </p:spPr>
      </p:pic>
      <p:sp>
        <p:nvSpPr>
          <p:cNvPr id="15" name="Footer Placeholder 11"/>
          <p:cNvSpPr txBox="1">
            <a:spLocks/>
          </p:cNvSpPr>
          <p:nvPr/>
        </p:nvSpPr>
        <p:spPr>
          <a:xfrm>
            <a:off x="503237" y="5651500"/>
            <a:ext cx="8305800" cy="325908"/>
          </a:xfrm>
          <a:prstGeom prst="rect">
            <a:avLst/>
          </a:prstGeom>
        </p:spPr>
        <p:txBody>
          <a:bodyPr vert="horz" lIns="91440" tIns="45720" rIns="91440" bIns="45720" rtlCol="0" anchor="ctr"/>
          <a:lstStyle/>
          <a:p>
            <a:pPr algn="ctr">
              <a:defRPr/>
            </a:pPr>
            <a:r>
              <a:rPr lang="en-IN" sz="1200" dirty="0" smtClean="0"/>
              <a:t>FASTECH PROJECTS PRIVATE LIMITED </a:t>
            </a:r>
          </a:p>
          <a:p>
            <a:pPr algn="ctr">
              <a:defRPr/>
            </a:pPr>
            <a:r>
              <a:rPr lang="en-IN" sz="1200" dirty="0" smtClean="0">
                <a:hlinkClick r:id="rId7"/>
              </a:rPr>
              <a:t>www.fastech.co.in</a:t>
            </a:r>
            <a:endParaRPr lang="en-IN" sz="1200" dirty="0" smtClean="0"/>
          </a:p>
        </p:txBody>
      </p:sp>
      <p:sp>
        <p:nvSpPr>
          <p:cNvPr id="16" name="Title 4"/>
          <p:cNvSpPr>
            <a:spLocks noGrp="1"/>
          </p:cNvSpPr>
          <p:nvPr>
            <p:ph type="title"/>
          </p:nvPr>
        </p:nvSpPr>
        <p:spPr>
          <a:xfrm>
            <a:off x="-334963" y="12700"/>
            <a:ext cx="4610820" cy="622297"/>
          </a:xfrm>
        </p:spPr>
        <p:txBody>
          <a:bodyPr>
            <a:normAutofit/>
          </a:bodyPr>
          <a:lstStyle/>
          <a:p>
            <a:r>
              <a:rPr lang="en-US" sz="2400" b="1" u="sng" dirty="0" smtClean="0">
                <a:solidFill>
                  <a:schemeClr val="accent1"/>
                </a:solidFill>
                <a:latin typeface="Book Antiqua" pitchFamily="18" charset="0"/>
              </a:rPr>
              <a:t>Plant &amp; Machinery :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12" name="Footer Placeholder 11"/>
          <p:cNvSpPr>
            <a:spLocks noGrp="1"/>
          </p:cNvSpPr>
          <p:nvPr>
            <p:ph type="ftr" sz="quarter" idx="11"/>
          </p:nvPr>
        </p:nvSpPr>
        <p:spPr>
          <a:xfrm>
            <a:off x="503237" y="5651500"/>
            <a:ext cx="83058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56</a:t>
            </a:fld>
            <a:endParaRPr lang="en-US" dirty="0"/>
          </a:p>
        </p:txBody>
      </p:sp>
      <p:pic>
        <p:nvPicPr>
          <p:cNvPr id="17" name="Picture 5" descr="C:\Users\Parul\hyde park photos 29-12-2011\DSC01221.JPG"/>
          <p:cNvPicPr>
            <a:picLocks noChangeAspect="1" noChangeArrowheads="1"/>
          </p:cNvPicPr>
          <p:nvPr/>
        </p:nvPicPr>
        <p:blipFill>
          <a:blip r:embed="rId5" cstate="print">
            <a:lum bright="-10000" contrast="30000"/>
          </a:blip>
          <a:srcRect/>
          <a:stretch>
            <a:fillRect/>
          </a:stretch>
        </p:blipFill>
        <p:spPr bwMode="auto">
          <a:xfrm>
            <a:off x="4770437" y="2603500"/>
            <a:ext cx="4572000" cy="2971800"/>
          </a:xfrm>
          <a:prstGeom prst="rect">
            <a:avLst/>
          </a:prstGeom>
          <a:ln>
            <a:noFill/>
          </a:ln>
          <a:effectLst>
            <a:softEdge rad="112500"/>
          </a:effectLst>
        </p:spPr>
      </p:pic>
      <p:pic>
        <p:nvPicPr>
          <p:cNvPr id="10" name="Picture 4" descr="C:\Users\Parul\hyde park photos 29-12-2011\DSC01226.JPG"/>
          <p:cNvPicPr>
            <a:picLocks noChangeAspect="1" noChangeArrowheads="1"/>
          </p:cNvPicPr>
          <p:nvPr/>
        </p:nvPicPr>
        <p:blipFill>
          <a:blip r:embed="rId6" cstate="print">
            <a:lum bright="-10000" contrast="20000"/>
          </a:blip>
          <a:srcRect/>
          <a:stretch>
            <a:fillRect/>
          </a:stretch>
        </p:blipFill>
        <p:spPr bwMode="auto">
          <a:xfrm>
            <a:off x="198437" y="469900"/>
            <a:ext cx="4343400" cy="3200400"/>
          </a:xfrm>
          <a:prstGeom prst="rect">
            <a:avLst/>
          </a:prstGeom>
          <a:ln>
            <a:noFill/>
          </a:ln>
          <a:effectLst>
            <a:softEdge rad="112500"/>
          </a:effectLst>
        </p:spPr>
      </p:pic>
      <p:pic>
        <p:nvPicPr>
          <p:cNvPr id="13" name="Picture 3"/>
          <p:cNvPicPr>
            <a:picLocks noChangeAspect="1" noChangeArrowheads="1"/>
          </p:cNvPicPr>
          <p:nvPr/>
        </p:nvPicPr>
        <p:blipFill>
          <a:blip r:embed="rId7" cstate="print"/>
          <a:srcRect/>
          <a:stretch>
            <a:fillRect/>
          </a:stretch>
        </p:blipFill>
        <p:spPr bwMode="auto">
          <a:xfrm>
            <a:off x="8656637" y="241301"/>
            <a:ext cx="566923" cy="562785"/>
          </a:xfrm>
          <a:prstGeom prst="rect">
            <a:avLst/>
          </a:prstGeom>
          <a:noFill/>
          <a:ln w="9525">
            <a:noFill/>
            <a:miter lim="800000"/>
            <a:headEnd/>
            <a:tailEnd/>
          </a:ln>
        </p:spPr>
      </p:pic>
      <p:sp>
        <p:nvSpPr>
          <p:cNvPr id="15" name="Title 4"/>
          <p:cNvSpPr>
            <a:spLocks noGrp="1"/>
          </p:cNvSpPr>
          <p:nvPr>
            <p:ph type="title"/>
          </p:nvPr>
        </p:nvSpPr>
        <p:spPr>
          <a:xfrm>
            <a:off x="-334963" y="12700"/>
            <a:ext cx="4610820" cy="622297"/>
          </a:xfrm>
        </p:spPr>
        <p:txBody>
          <a:bodyPr>
            <a:normAutofit/>
          </a:bodyPr>
          <a:lstStyle/>
          <a:p>
            <a:r>
              <a:rPr lang="en-US" sz="2400" b="1" u="sng" dirty="0" smtClean="0">
                <a:solidFill>
                  <a:schemeClr val="accent1"/>
                </a:solidFill>
                <a:latin typeface="Book Antiqua" pitchFamily="18" charset="0"/>
              </a:rPr>
              <a:t>Plant &amp; Machinery :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12" name="Footer Placeholder 11"/>
          <p:cNvSpPr>
            <a:spLocks noGrp="1"/>
          </p:cNvSpPr>
          <p:nvPr>
            <p:ph type="ftr" sz="quarter" idx="11"/>
          </p:nvPr>
        </p:nvSpPr>
        <p:spPr>
          <a:xfrm>
            <a:off x="427037" y="5727700"/>
            <a:ext cx="83058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57</a:t>
            </a:fld>
            <a:endParaRPr lang="en-US" dirty="0"/>
          </a:p>
        </p:txBody>
      </p:sp>
      <p:pic>
        <p:nvPicPr>
          <p:cNvPr id="18" name="Picture 7" descr="C:\Users\Parul\GOLDEN PALM PHOTOS 1-1-2011\plant.JPG"/>
          <p:cNvPicPr>
            <a:picLocks noChangeAspect="1" noChangeArrowheads="1"/>
          </p:cNvPicPr>
          <p:nvPr/>
        </p:nvPicPr>
        <p:blipFill>
          <a:blip r:embed="rId5" cstate="print">
            <a:lum contrast="20000"/>
          </a:blip>
          <a:srcRect/>
          <a:stretch>
            <a:fillRect/>
          </a:stretch>
        </p:blipFill>
        <p:spPr bwMode="auto">
          <a:xfrm>
            <a:off x="350837" y="774700"/>
            <a:ext cx="4267200" cy="3276600"/>
          </a:xfrm>
          <a:prstGeom prst="rect">
            <a:avLst/>
          </a:prstGeom>
          <a:ln>
            <a:noFill/>
          </a:ln>
          <a:effectLst>
            <a:softEdge rad="112500"/>
          </a:effectLst>
        </p:spPr>
      </p:pic>
      <p:pic>
        <p:nvPicPr>
          <p:cNvPr id="10" name="Picture 8" descr="C:\Users\Parul\GOLDEN PALM PHOTOS 1-1-2011\jcb.JPG"/>
          <p:cNvPicPr>
            <a:picLocks noChangeAspect="1" noChangeArrowheads="1"/>
          </p:cNvPicPr>
          <p:nvPr/>
        </p:nvPicPr>
        <p:blipFill>
          <a:blip r:embed="rId6" cstate="print">
            <a:lum bright="-10000"/>
          </a:blip>
          <a:srcRect/>
          <a:stretch>
            <a:fillRect/>
          </a:stretch>
        </p:blipFill>
        <p:spPr bwMode="auto">
          <a:xfrm>
            <a:off x="4922837" y="2298700"/>
            <a:ext cx="4267200" cy="3124200"/>
          </a:xfrm>
          <a:prstGeom prst="rect">
            <a:avLst/>
          </a:prstGeom>
          <a:ln>
            <a:noFill/>
          </a:ln>
          <a:effectLst>
            <a:softEdge rad="112500"/>
          </a:effectLst>
        </p:spPr>
      </p:pic>
      <p:pic>
        <p:nvPicPr>
          <p:cNvPr id="13" name="Picture 3"/>
          <p:cNvPicPr>
            <a:picLocks noChangeAspect="1" noChangeArrowheads="1"/>
          </p:cNvPicPr>
          <p:nvPr/>
        </p:nvPicPr>
        <p:blipFill>
          <a:blip r:embed="rId7" cstate="print"/>
          <a:srcRect/>
          <a:stretch>
            <a:fillRect/>
          </a:stretch>
        </p:blipFill>
        <p:spPr bwMode="auto">
          <a:xfrm>
            <a:off x="8656637" y="241301"/>
            <a:ext cx="566923" cy="562785"/>
          </a:xfrm>
          <a:prstGeom prst="rect">
            <a:avLst/>
          </a:prstGeom>
          <a:noFill/>
          <a:ln w="9525">
            <a:noFill/>
            <a:miter lim="800000"/>
            <a:headEnd/>
            <a:tailEnd/>
          </a:ln>
        </p:spPr>
      </p:pic>
      <p:sp>
        <p:nvSpPr>
          <p:cNvPr id="15" name="Title 4"/>
          <p:cNvSpPr>
            <a:spLocks noGrp="1"/>
          </p:cNvSpPr>
          <p:nvPr>
            <p:ph type="title"/>
          </p:nvPr>
        </p:nvSpPr>
        <p:spPr>
          <a:xfrm>
            <a:off x="-334963" y="0"/>
            <a:ext cx="4610820" cy="622297"/>
          </a:xfrm>
        </p:spPr>
        <p:txBody>
          <a:bodyPr>
            <a:normAutofit/>
          </a:bodyPr>
          <a:lstStyle/>
          <a:p>
            <a:r>
              <a:rPr lang="en-US" sz="2400" b="1" u="sng" dirty="0" smtClean="0">
                <a:solidFill>
                  <a:schemeClr val="accent1"/>
                </a:solidFill>
                <a:latin typeface="Book Antiqua" pitchFamily="18" charset="0"/>
              </a:rPr>
              <a:t>Plant &amp; Machinery :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12" name="Footer Placeholder 11"/>
          <p:cNvSpPr>
            <a:spLocks noGrp="1"/>
          </p:cNvSpPr>
          <p:nvPr>
            <p:ph type="ftr" sz="quarter" idx="11"/>
          </p:nvPr>
        </p:nvSpPr>
        <p:spPr>
          <a:xfrm>
            <a:off x="427037" y="5651500"/>
            <a:ext cx="83058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58</a:t>
            </a:fld>
            <a:endParaRPr lang="en-US" dirty="0"/>
          </a:p>
        </p:txBody>
      </p:sp>
      <p:pic>
        <p:nvPicPr>
          <p:cNvPr id="18" name="Picture 7" descr="C:\Users\Parul\GOLDEN PALM PHOTOS 1-1-2011\plant.JPG"/>
          <p:cNvPicPr>
            <a:picLocks noChangeAspect="1" noChangeArrowheads="1"/>
          </p:cNvPicPr>
          <p:nvPr/>
        </p:nvPicPr>
        <p:blipFill>
          <a:blip r:embed="rId5" cstate="print"/>
          <a:srcRect l="14873" t="11990" r="10760"/>
          <a:stretch>
            <a:fillRect/>
          </a:stretch>
        </p:blipFill>
        <p:spPr bwMode="auto">
          <a:xfrm>
            <a:off x="427037" y="774700"/>
            <a:ext cx="3886200" cy="3657600"/>
          </a:xfrm>
          <a:prstGeom prst="rect">
            <a:avLst/>
          </a:prstGeom>
          <a:ln>
            <a:noFill/>
          </a:ln>
          <a:effectLst>
            <a:softEdge rad="112500"/>
          </a:effectLst>
        </p:spPr>
      </p:pic>
      <p:pic>
        <p:nvPicPr>
          <p:cNvPr id="13" name="Picture 8" descr="C:\Users\Parul\GOLDEN PALM PHOTOS 1-1-2011\jcb.JPG"/>
          <p:cNvPicPr>
            <a:picLocks noChangeAspect="1" noChangeArrowheads="1"/>
          </p:cNvPicPr>
          <p:nvPr/>
        </p:nvPicPr>
        <p:blipFill>
          <a:blip r:embed="rId6" cstate="print">
            <a:lum contrast="10000"/>
          </a:blip>
          <a:srcRect/>
          <a:stretch>
            <a:fillRect/>
          </a:stretch>
        </p:blipFill>
        <p:spPr bwMode="auto">
          <a:xfrm>
            <a:off x="5227637" y="2222500"/>
            <a:ext cx="3810000" cy="3505200"/>
          </a:xfrm>
          <a:prstGeom prst="rect">
            <a:avLst/>
          </a:prstGeom>
          <a:ln>
            <a:noFill/>
          </a:ln>
          <a:effectLst>
            <a:softEdge rad="112500"/>
          </a:effectLst>
        </p:spPr>
      </p:pic>
      <p:pic>
        <p:nvPicPr>
          <p:cNvPr id="10" name="Picture 3"/>
          <p:cNvPicPr>
            <a:picLocks noChangeAspect="1" noChangeArrowheads="1"/>
          </p:cNvPicPr>
          <p:nvPr/>
        </p:nvPicPr>
        <p:blipFill>
          <a:blip r:embed="rId7" cstate="print"/>
          <a:srcRect/>
          <a:stretch>
            <a:fillRect/>
          </a:stretch>
        </p:blipFill>
        <p:spPr bwMode="auto">
          <a:xfrm>
            <a:off x="8656637" y="241301"/>
            <a:ext cx="566923" cy="562785"/>
          </a:xfrm>
          <a:prstGeom prst="rect">
            <a:avLst/>
          </a:prstGeom>
          <a:noFill/>
          <a:ln w="9525">
            <a:noFill/>
            <a:miter lim="800000"/>
            <a:headEnd/>
            <a:tailEnd/>
          </a:ln>
        </p:spPr>
      </p:pic>
      <p:sp>
        <p:nvSpPr>
          <p:cNvPr id="15" name="Title 4"/>
          <p:cNvSpPr>
            <a:spLocks noGrp="1"/>
          </p:cNvSpPr>
          <p:nvPr>
            <p:ph type="title"/>
          </p:nvPr>
        </p:nvSpPr>
        <p:spPr>
          <a:xfrm>
            <a:off x="-334963" y="76203"/>
            <a:ext cx="4610820" cy="622297"/>
          </a:xfrm>
        </p:spPr>
        <p:txBody>
          <a:bodyPr>
            <a:normAutofit/>
          </a:bodyPr>
          <a:lstStyle/>
          <a:p>
            <a:r>
              <a:rPr lang="en-US" sz="2400" b="1" u="sng" dirty="0" smtClean="0">
                <a:solidFill>
                  <a:schemeClr val="accent1"/>
                </a:solidFill>
                <a:latin typeface="Book Antiqua" pitchFamily="18" charset="0"/>
              </a:rPr>
              <a:t>Plant &amp; Machinery :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sp>
        <p:nvSpPr>
          <p:cNvPr id="5" name="Rectangle 4"/>
          <p:cNvSpPr/>
          <p:nvPr/>
        </p:nvSpPr>
        <p:spPr>
          <a:xfrm>
            <a:off x="260824" y="534415"/>
            <a:ext cx="8673523" cy="6263205"/>
          </a:xfrm>
          <a:prstGeom prst="rect">
            <a:avLst/>
          </a:prstGeom>
        </p:spPr>
        <p:txBody>
          <a:bodyPr lIns="91379" tIns="45689" rIns="91379" bIns="45689">
            <a:spAutoFit/>
          </a:bodyPr>
          <a:lstStyle/>
          <a:p>
            <a:pPr algn="ctr">
              <a:defRPr/>
            </a:pPr>
            <a:r>
              <a:rPr lang="en-IN" sz="40100" dirty="0" smtClean="0">
                <a:solidFill>
                  <a:schemeClr val="accent1">
                    <a:alpha val="10000"/>
                  </a:schemeClr>
                </a:solidFill>
                <a:latin typeface="GothicE" pitchFamily="2" charset="0"/>
                <a:cs typeface="GothicE" pitchFamily="2" charset="0"/>
              </a:rPr>
              <a:t>F</a:t>
            </a:r>
            <a:endParaRPr lang="en-US" sz="40100" dirty="0">
              <a:solidFill>
                <a:schemeClr val="accent1">
                  <a:alpha val="10000"/>
                </a:schemeClr>
              </a:solidFill>
              <a:latin typeface="GothicE" pitchFamily="2" charset="0"/>
              <a:cs typeface="GothicE" pitchFamily="2" charset="0"/>
            </a:endParaRPr>
          </a:p>
        </p:txBody>
      </p:sp>
      <p:sp>
        <p:nvSpPr>
          <p:cNvPr id="12" name="Footer Placeholder 11"/>
          <p:cNvSpPr>
            <a:spLocks noGrp="1"/>
          </p:cNvSpPr>
          <p:nvPr>
            <p:ph type="ftr" sz="quarter" idx="11"/>
          </p:nvPr>
        </p:nvSpPr>
        <p:spPr>
          <a:xfrm>
            <a:off x="427037" y="5706592"/>
            <a:ext cx="8305800" cy="325908"/>
          </a:xfrm>
        </p:spPr>
        <p:txBody>
          <a:bodyPr/>
          <a:lstStyle/>
          <a:p>
            <a:pPr>
              <a:defRPr/>
            </a:pPr>
            <a:r>
              <a:rPr lang="en-IN" dirty="0" smtClean="0"/>
              <a:t>     FASTECH PROJECTS PRIVATE LIMITED</a:t>
            </a:r>
          </a:p>
          <a:p>
            <a:pPr>
              <a:defRPr/>
            </a:pPr>
            <a:r>
              <a:rPr lang="en-IN" dirty="0" smtClean="0">
                <a:hlinkClick r:id="rId4"/>
              </a:rPr>
              <a:t> www.fastech.co.in</a:t>
            </a:r>
            <a:endParaRPr lang="en-IN" dirty="0" smtClean="0"/>
          </a:p>
        </p:txBody>
      </p:sp>
      <p:sp>
        <p:nvSpPr>
          <p:cNvPr id="11" name="Slide Number Placeholder 10"/>
          <p:cNvSpPr>
            <a:spLocks noGrp="1"/>
          </p:cNvSpPr>
          <p:nvPr>
            <p:ph type="sldNum" sz="quarter" idx="12"/>
          </p:nvPr>
        </p:nvSpPr>
        <p:spPr/>
        <p:txBody>
          <a:bodyPr/>
          <a:lstStyle/>
          <a:p>
            <a:pPr>
              <a:defRPr/>
            </a:pPr>
            <a:fld id="{BE8CF63A-665E-481A-8F0E-217935420945}" type="slidenum">
              <a:rPr lang="en-US" smtClean="0"/>
              <a:pPr>
                <a:defRPr/>
              </a:pPr>
              <a:t>59</a:t>
            </a:fld>
            <a:endParaRPr lang="en-US" dirty="0"/>
          </a:p>
        </p:txBody>
      </p:sp>
      <p:pic>
        <p:nvPicPr>
          <p:cNvPr id="18" name="Picture 7" descr="C:\Users\Parul\GOLDEN PALM PHOTOS 1-1-2011\plant.JPG"/>
          <p:cNvPicPr>
            <a:picLocks noChangeAspect="1" noChangeArrowheads="1"/>
          </p:cNvPicPr>
          <p:nvPr/>
        </p:nvPicPr>
        <p:blipFill>
          <a:blip r:embed="rId5" cstate="print"/>
          <a:srcRect l="33913" t="10498" r="16359" b="43310"/>
          <a:stretch>
            <a:fillRect/>
          </a:stretch>
        </p:blipFill>
        <p:spPr bwMode="auto">
          <a:xfrm>
            <a:off x="350837" y="622300"/>
            <a:ext cx="8382000" cy="5029200"/>
          </a:xfrm>
          <a:prstGeom prst="rect">
            <a:avLst/>
          </a:prstGeom>
          <a:ln>
            <a:noFill/>
          </a:ln>
          <a:effectLst>
            <a:softEdge rad="112500"/>
          </a:effectLst>
        </p:spPr>
      </p:pic>
      <p:pic>
        <p:nvPicPr>
          <p:cNvPr id="10" name="Picture 3"/>
          <p:cNvPicPr>
            <a:picLocks noChangeAspect="1" noChangeArrowheads="1"/>
          </p:cNvPicPr>
          <p:nvPr/>
        </p:nvPicPr>
        <p:blipFill>
          <a:blip r:embed="rId6" cstate="print"/>
          <a:srcRect/>
          <a:stretch>
            <a:fillRect/>
          </a:stretch>
        </p:blipFill>
        <p:spPr bwMode="auto">
          <a:xfrm>
            <a:off x="8699314" y="165100"/>
            <a:ext cx="566923" cy="562785"/>
          </a:xfrm>
          <a:prstGeom prst="rect">
            <a:avLst/>
          </a:prstGeom>
          <a:noFill/>
          <a:ln w="9525">
            <a:noFill/>
            <a:miter lim="800000"/>
            <a:headEnd/>
            <a:tailEnd/>
          </a:ln>
        </p:spPr>
      </p:pic>
      <p:sp>
        <p:nvSpPr>
          <p:cNvPr id="14" name="Title 4"/>
          <p:cNvSpPr>
            <a:spLocks noGrp="1"/>
          </p:cNvSpPr>
          <p:nvPr>
            <p:ph type="title"/>
          </p:nvPr>
        </p:nvSpPr>
        <p:spPr>
          <a:xfrm>
            <a:off x="-373783" y="3"/>
            <a:ext cx="4610820" cy="622297"/>
          </a:xfrm>
        </p:spPr>
        <p:txBody>
          <a:bodyPr>
            <a:normAutofit/>
          </a:bodyPr>
          <a:lstStyle/>
          <a:p>
            <a:r>
              <a:rPr lang="en-US" sz="2400" b="1" u="sng" dirty="0" smtClean="0">
                <a:solidFill>
                  <a:schemeClr val="accent1"/>
                </a:solidFill>
                <a:latin typeface="Book Antiqua" pitchFamily="18" charset="0"/>
              </a:rPr>
              <a:t>Plant &amp; Machinery :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
        <p:nvSpPr>
          <p:cNvPr id="9218" name="Title 4"/>
          <p:cNvSpPr>
            <a:spLocks noGrp="1"/>
          </p:cNvSpPr>
          <p:nvPr>
            <p:ph type="title"/>
          </p:nvPr>
        </p:nvSpPr>
        <p:spPr>
          <a:xfrm>
            <a:off x="154758" y="3"/>
            <a:ext cx="7511279" cy="1020233"/>
          </a:xfrm>
        </p:spPr>
        <p:txBody>
          <a:bodyPr>
            <a:normAutofit/>
          </a:bodyPr>
          <a:lstStyle/>
          <a:p>
            <a:pPr algn="l" eaLnBrk="1" hangingPunct="1"/>
            <a:r>
              <a:rPr lang="en-US" sz="2400" b="1" u="sng" dirty="0" smtClean="0">
                <a:solidFill>
                  <a:schemeClr val="accent1"/>
                </a:solidFill>
                <a:latin typeface="Book Antiqua" pitchFamily="18" charset="0"/>
              </a:rPr>
              <a:t>Civil Construction &amp; Finishing work </a:t>
            </a:r>
            <a:r>
              <a:rPr lang="en-US" sz="2400" u="sng" dirty="0" smtClean="0">
                <a:solidFill>
                  <a:schemeClr val="accent1"/>
                </a:solidFill>
                <a:latin typeface="Book Antiqua" pitchFamily="18" charset="0"/>
              </a:rPr>
              <a:t>:-</a:t>
            </a:r>
            <a:endParaRPr lang="en-US" sz="2800" u="sng" dirty="0" smtClean="0">
              <a:solidFill>
                <a:schemeClr val="accent1"/>
              </a:solidFill>
              <a:latin typeface="Book Antiqua" pitchFamily="18" charset="0"/>
            </a:endParaRPr>
          </a:p>
        </p:txBody>
      </p:sp>
      <p:sp>
        <p:nvSpPr>
          <p:cNvPr id="8" name="Slide Number Placeholder 7"/>
          <p:cNvSpPr>
            <a:spLocks noGrp="1"/>
          </p:cNvSpPr>
          <p:nvPr>
            <p:ph type="sldNum" sz="quarter" idx="12"/>
          </p:nvPr>
        </p:nvSpPr>
        <p:spPr/>
        <p:txBody>
          <a:bodyPr/>
          <a:lstStyle/>
          <a:p>
            <a:pPr>
              <a:defRPr/>
            </a:pPr>
            <a:fld id="{BE8CF63A-665E-481A-8F0E-217935420945}" type="slidenum">
              <a:rPr lang="en-US" smtClean="0"/>
              <a:pPr>
                <a:defRPr/>
              </a:pPr>
              <a:t>6</a:t>
            </a:fld>
            <a:endParaRPr lang="en-US" dirty="0"/>
          </a:p>
        </p:txBody>
      </p:sp>
      <p:sp>
        <p:nvSpPr>
          <p:cNvPr id="5" name="Rectangle 4" hidden="1"/>
          <p:cNvSpPr/>
          <p:nvPr/>
        </p:nvSpPr>
        <p:spPr>
          <a:xfrm>
            <a:off x="226878" y="204143"/>
            <a:ext cx="9087120" cy="6263205"/>
          </a:xfrm>
          <a:prstGeom prst="rect">
            <a:avLst/>
          </a:prstGeom>
        </p:spPr>
        <p:txBody>
          <a:bodyPr wrap="square" lIns="91379" tIns="45689" rIns="91379" bIns="45689">
            <a:spAutoFit/>
          </a:bodyPr>
          <a:lstStyle/>
          <a:p>
            <a:pPr algn="ctr">
              <a:defRPr/>
            </a:pPr>
            <a:r>
              <a:rPr lang="en-IN" sz="40100" dirty="0" smtClean="0">
                <a:solidFill>
                  <a:schemeClr val="accent1">
                    <a:alpha val="10000"/>
                  </a:schemeClr>
                </a:solidFill>
                <a:latin typeface="GothicE" pitchFamily="2" charset="0"/>
                <a:cs typeface="GothicE" pitchFamily="2" charset="0"/>
              </a:rPr>
              <a:t>F</a:t>
            </a:r>
            <a:endParaRPr lang="en-US" sz="40100" dirty="0">
              <a:solidFill>
                <a:schemeClr val="accent1">
                  <a:alpha val="10000"/>
                </a:schemeClr>
              </a:solidFill>
              <a:latin typeface="GothicE" pitchFamily="2" charset="0"/>
              <a:cs typeface="GothicE" pitchFamily="2" charset="0"/>
            </a:endParaRPr>
          </a:p>
        </p:txBody>
      </p:sp>
      <p:sp>
        <p:nvSpPr>
          <p:cNvPr id="7" name="Rectangle 6"/>
          <p:cNvSpPr/>
          <p:nvPr/>
        </p:nvSpPr>
        <p:spPr>
          <a:xfrm>
            <a:off x="198437" y="1003300"/>
            <a:ext cx="8225967" cy="3985666"/>
          </a:xfrm>
          <a:prstGeom prst="rect">
            <a:avLst/>
          </a:prstGeom>
        </p:spPr>
        <p:txBody>
          <a:bodyPr wrap="square" lIns="91400" tIns="45700" rIns="91400" bIns="45700">
            <a:spAutoFit/>
          </a:bodyPr>
          <a:lstStyle/>
          <a:p>
            <a:pPr algn="ctr"/>
            <a:endParaRPr lang="en-IN" sz="1900" dirty="0" smtClean="0">
              <a:latin typeface="Book Antiqua" pitchFamily="18" charset="0"/>
            </a:endParaRPr>
          </a:p>
          <a:p>
            <a:pPr algn="ctr"/>
            <a:r>
              <a:rPr lang="en-IN" dirty="0" smtClean="0">
                <a:latin typeface="Arial" pitchFamily="34" charset="0"/>
                <a:cs typeface="Arial" pitchFamily="34" charset="0"/>
              </a:rPr>
              <a:t>Fastech’s  success and reputation of excellence is a direct result of our superior  management &amp; contracting systems .We have specialisation to achieve the work target in time on Multistoryed buildings. </a:t>
            </a:r>
          </a:p>
          <a:p>
            <a:pPr algn="ctr"/>
            <a:endParaRPr lang="en-IN" dirty="0" smtClean="0">
              <a:latin typeface="Arial" pitchFamily="34" charset="0"/>
              <a:cs typeface="Arial" pitchFamily="34" charset="0"/>
            </a:endParaRPr>
          </a:p>
          <a:p>
            <a:pPr algn="ctr"/>
            <a:r>
              <a:rPr lang="en-IN" dirty="0" smtClean="0">
                <a:latin typeface="Arial" pitchFamily="34" charset="0"/>
                <a:cs typeface="Arial" pitchFamily="34" charset="0"/>
              </a:rPr>
              <a:t>This ensures perfect synchronization of manpower, equipment, construction schedules, materials procurement /sourcing and availability. The result is optimal utilization of men, machines, finances and resources to deliver quality constructions on time and to defined costs.</a:t>
            </a:r>
          </a:p>
          <a:p>
            <a:pPr algn="ctr">
              <a:buFont typeface="Wingdings" pitchFamily="2" charset="2"/>
              <a:buChar char="Ø"/>
            </a:pPr>
            <a:endParaRPr lang="en-IN" dirty="0" smtClean="0">
              <a:latin typeface="Arial" pitchFamily="34" charset="0"/>
              <a:cs typeface="Arial" pitchFamily="34" charset="0"/>
            </a:endParaRPr>
          </a:p>
          <a:p>
            <a:pPr algn="ctr"/>
            <a:r>
              <a:rPr lang="en-IN" dirty="0" smtClean="0">
                <a:latin typeface="Arial" pitchFamily="34" charset="0"/>
                <a:cs typeface="Arial" pitchFamily="34" charset="0"/>
              </a:rPr>
              <a:t>  Dedicated site teams engaged in primary construction activities and are supported by back-end teams to ensure timely implementation of the project and quality of the highest standards. All linked together by efficient communications and Information Technology</a:t>
            </a:r>
            <a:r>
              <a:rPr lang="en-IN" dirty="0" smtClean="0">
                <a:latin typeface="Book Antiqua" pitchFamily="18" charset="0"/>
              </a:rPr>
              <a:t>.</a:t>
            </a:r>
          </a:p>
        </p:txBody>
      </p:sp>
      <p:sp>
        <p:nvSpPr>
          <p:cNvPr id="11"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graphicFrame>
        <p:nvGraphicFramePr>
          <p:cNvPr id="8" name="Table 7"/>
          <p:cNvGraphicFramePr>
            <a:graphicFrameLocks noGrp="1"/>
          </p:cNvGraphicFramePr>
          <p:nvPr/>
        </p:nvGraphicFramePr>
        <p:xfrm>
          <a:off x="731837" y="469900"/>
          <a:ext cx="7543800" cy="5169117"/>
        </p:xfrm>
        <a:graphic>
          <a:graphicData uri="http://schemas.openxmlformats.org/drawingml/2006/table">
            <a:tbl>
              <a:tblPr firstRow="1" firstCol="1" lastRow="1" lastCol="1" bandRow="1" bandCol="1">
                <a:tableStyleId>{69012ECD-51FC-41F1-AA8D-1B2483CD663E}</a:tableStyleId>
              </a:tblPr>
              <a:tblGrid>
                <a:gridCol w="965409"/>
                <a:gridCol w="6578391"/>
              </a:tblGrid>
              <a:tr h="462393">
                <a:tc>
                  <a:txBody>
                    <a:bodyPr/>
                    <a:lstStyle/>
                    <a:p>
                      <a:pPr algn="l" rtl="0" fontAlgn="b"/>
                      <a:r>
                        <a:rPr lang="en-IN" sz="1500" u="none" strike="noStrike" dirty="0" smtClean="0">
                          <a:latin typeface="Book Antiqua" pitchFamily="18" charset="0"/>
                        </a:rPr>
                        <a:t>S.NO</a:t>
                      </a:r>
                      <a:r>
                        <a:rPr lang="en-IN" sz="1500" u="none" strike="noStrike" dirty="0">
                          <a:latin typeface="Book Antiqua" pitchFamily="18" charset="0"/>
                        </a:rPr>
                        <a:t>.    </a:t>
                      </a:r>
                      <a:endParaRPr lang="en-IN" sz="1500" b="0" i="0" u="none" strike="noStrike" dirty="0">
                        <a:solidFill>
                          <a:srgbClr val="000000"/>
                        </a:solidFill>
                        <a:latin typeface="Book Antiqua" pitchFamily="18" charset="0"/>
                      </a:endParaRPr>
                    </a:p>
                  </a:txBody>
                  <a:tcPr marL="343815" marR="7641" marT="7038" marB="0" anchor="b"/>
                </a:tc>
                <a:tc>
                  <a:txBody>
                    <a:bodyPr/>
                    <a:lstStyle/>
                    <a:p>
                      <a:pPr algn="l" fontAlgn="b"/>
                      <a:r>
                        <a:rPr lang="en-US" sz="1500" dirty="0" smtClean="0">
                          <a:latin typeface="Book Antiqua" pitchFamily="18" charset="0"/>
                        </a:rPr>
                        <a:t> DESIGNATIONS</a:t>
                      </a:r>
                      <a:r>
                        <a:rPr lang="en-US" sz="1100" dirty="0" smtClean="0">
                          <a:latin typeface="Book Antiqua" pitchFamily="18" charset="0"/>
                        </a:rPr>
                        <a:t>	</a:t>
                      </a:r>
                      <a:endParaRPr lang="en-IN" sz="1500" b="0" i="0" u="none" strike="noStrike" dirty="0">
                        <a:solidFill>
                          <a:srgbClr val="FFFFFF"/>
                        </a:solidFill>
                        <a:latin typeface="Book Antiqua" pitchFamily="18" charset="0"/>
                      </a:endParaRPr>
                    </a:p>
                  </a:txBody>
                  <a:tcPr marL="7641" marR="7641" marT="7038" marB="0" anchor="b"/>
                </a:tc>
              </a:tr>
              <a:tr h="278863">
                <a:tc>
                  <a:txBody>
                    <a:bodyPr/>
                    <a:lstStyle/>
                    <a:p>
                      <a:pPr algn="l" rtl="0" fontAlgn="b"/>
                      <a:r>
                        <a:rPr lang="en-IN" sz="1300" u="none" strike="noStrike" dirty="0">
                          <a:latin typeface="Book Antiqua" pitchFamily="18" charset="0"/>
                        </a:rPr>
                        <a:t>1</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Directors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a:latin typeface="Book Antiqua" pitchFamily="18" charset="0"/>
                        </a:rPr>
                        <a:t>2</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Head of operation</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a:latin typeface="Book Antiqua" pitchFamily="18" charset="0"/>
                        </a:rPr>
                        <a:t>3</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General managers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a:latin typeface="Book Antiqua" pitchFamily="18" charset="0"/>
                        </a:rPr>
                        <a:t>3</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Senior project managers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a:latin typeface="Book Antiqua" pitchFamily="18" charset="0"/>
                        </a:rPr>
                        <a:t>4</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Project </a:t>
                      </a:r>
                      <a:r>
                        <a:rPr lang="en-IN" sz="1500" u="none" strike="noStrike" dirty="0" smtClean="0">
                          <a:latin typeface="Book Antiqua" pitchFamily="18" charset="0"/>
                        </a:rPr>
                        <a:t>managers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US" sz="1300" b="1" i="0" u="none" strike="noStrike" dirty="0" smtClean="0">
                          <a:solidFill>
                            <a:srgbClr val="000000"/>
                          </a:solidFill>
                          <a:latin typeface="Book Antiqua" pitchFamily="18" charset="0"/>
                        </a:rPr>
                        <a:t>5</a:t>
                      </a:r>
                    </a:p>
                  </a:txBody>
                  <a:tcPr marL="343815" marR="7641" marT="7038" marB="0" anchor="b"/>
                </a:tc>
                <a:tc>
                  <a:txBody>
                    <a:bodyPr/>
                    <a:lstStyle/>
                    <a:p>
                      <a:pPr algn="l" rtl="0" fontAlgn="b"/>
                      <a:r>
                        <a:rPr lang="en-US" sz="1500" b="1" i="0" u="none" strike="noStrike" dirty="0" smtClean="0">
                          <a:solidFill>
                            <a:srgbClr val="000000"/>
                          </a:solidFill>
                          <a:latin typeface="Book Antiqua" pitchFamily="18" charset="0"/>
                        </a:rPr>
                        <a:t>HR</a:t>
                      </a:r>
                      <a:r>
                        <a:rPr lang="en-US" sz="1500" b="1" i="0" u="none" strike="noStrike" baseline="0" dirty="0" smtClean="0">
                          <a:solidFill>
                            <a:srgbClr val="000000"/>
                          </a:solidFill>
                          <a:latin typeface="Book Antiqua" pitchFamily="18" charset="0"/>
                        </a:rPr>
                        <a:t> Managers</a:t>
                      </a:r>
                      <a:endParaRPr lang="en-IN" sz="1500" b="1"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US" sz="1300" b="1" i="0" u="none" strike="noStrike" dirty="0" smtClean="0">
                          <a:solidFill>
                            <a:schemeClr val="tx1"/>
                          </a:solidFill>
                          <a:latin typeface="Book Antiqua" pitchFamily="18" charset="0"/>
                        </a:rPr>
                        <a:t>6</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Finance &amp; accounts managers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US" sz="1300" b="1" i="0" u="none" strike="noStrike" dirty="0" smtClean="0">
                          <a:solidFill>
                            <a:schemeClr val="tx1"/>
                          </a:solidFill>
                          <a:latin typeface="Book Antiqua" pitchFamily="18" charset="0"/>
                        </a:rPr>
                        <a:t>7</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Purchase managers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US" sz="1300" b="1" i="0" u="none" strike="noStrike" dirty="0" smtClean="0">
                          <a:solidFill>
                            <a:schemeClr val="tx1"/>
                          </a:solidFill>
                          <a:latin typeface="Book Antiqua" pitchFamily="18" charset="0"/>
                        </a:rPr>
                        <a:t>8</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Safety &amp; quality engineers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US" sz="1300" b="1" i="0" u="none" strike="noStrike" dirty="0" smtClean="0">
                          <a:solidFill>
                            <a:schemeClr val="tx1"/>
                          </a:solidFill>
                          <a:latin typeface="Book Antiqua" pitchFamily="18" charset="0"/>
                        </a:rPr>
                        <a:t>9</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Site engineers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US" sz="1300" b="1" i="0" u="none" strike="noStrike" dirty="0" smtClean="0">
                          <a:solidFill>
                            <a:schemeClr val="tx1"/>
                          </a:solidFill>
                          <a:latin typeface="Book Antiqua" pitchFamily="18" charset="0"/>
                        </a:rPr>
                        <a:t>10</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Foreman's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smtClean="0">
                          <a:latin typeface="Book Antiqua" pitchFamily="18" charset="0"/>
                        </a:rPr>
                        <a:t>11</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smtClean="0">
                          <a:latin typeface="Book Antiqua" pitchFamily="18" charset="0"/>
                        </a:rPr>
                        <a:t>Supervisors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smtClean="0">
                          <a:latin typeface="Book Antiqua" pitchFamily="18" charset="0"/>
                        </a:rPr>
                        <a:t>12</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Electricians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smtClean="0">
                          <a:latin typeface="Book Antiqua" pitchFamily="18" charset="0"/>
                        </a:rPr>
                        <a:t>13</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Machine operators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smtClean="0">
                          <a:latin typeface="Book Antiqua" pitchFamily="18" charset="0"/>
                        </a:rPr>
                        <a:t>14</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Lab </a:t>
                      </a:r>
                      <a:r>
                        <a:rPr lang="en-IN" sz="1500" u="none" strike="noStrike" dirty="0" smtClean="0">
                          <a:latin typeface="Book Antiqua" pitchFamily="18" charset="0"/>
                        </a:rPr>
                        <a:t>In-charge </a:t>
                      </a:r>
                      <a:r>
                        <a:rPr lang="en-IN" sz="1500" u="none" strike="noStrike" dirty="0">
                          <a:latin typeface="Book Antiqua" pitchFamily="18" charset="0"/>
                        </a:rPr>
                        <a:t>and technicians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smtClean="0">
                          <a:latin typeface="Book Antiqua" pitchFamily="18" charset="0"/>
                        </a:rPr>
                        <a:t>15</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Accountants</a:t>
                      </a:r>
                      <a:endParaRPr lang="en-IN" sz="1500" b="0" i="0" u="none" strike="noStrike" dirty="0">
                        <a:solidFill>
                          <a:srgbClr val="000000"/>
                        </a:solidFill>
                        <a:latin typeface="Book Antiqua" pitchFamily="18" charset="0"/>
                      </a:endParaRPr>
                    </a:p>
                  </a:txBody>
                  <a:tcPr marL="9016" marR="9016" marT="8303" marB="0" anchor="b"/>
                </a:tc>
              </a:tr>
              <a:tr h="260581">
                <a:tc>
                  <a:txBody>
                    <a:bodyPr/>
                    <a:lstStyle/>
                    <a:p>
                      <a:pPr algn="l" rtl="0" fontAlgn="b"/>
                      <a:r>
                        <a:rPr lang="en-IN" sz="1300" u="none" strike="noStrike" dirty="0" smtClean="0">
                          <a:latin typeface="Book Antiqua" pitchFamily="18" charset="0"/>
                        </a:rPr>
                        <a:t>16</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Store keepers</a:t>
                      </a:r>
                      <a:endParaRPr lang="en-IN" sz="1500" b="0" i="0" u="none" strike="noStrike" dirty="0">
                        <a:solidFill>
                          <a:srgbClr val="000000"/>
                        </a:solidFill>
                        <a:latin typeface="Book Antiqua" pitchFamily="18" charset="0"/>
                      </a:endParaRPr>
                    </a:p>
                  </a:txBody>
                  <a:tcPr marL="9016" marR="9016" marT="8303" marB="0" anchor="b"/>
                </a:tc>
              </a:tr>
              <a:tr h="260455">
                <a:tc>
                  <a:txBody>
                    <a:bodyPr/>
                    <a:lstStyle/>
                    <a:p>
                      <a:pPr algn="l" rtl="0" fontAlgn="b"/>
                      <a:r>
                        <a:rPr lang="en-IN" sz="1300" u="none" strike="noStrike" dirty="0" smtClean="0">
                          <a:latin typeface="Book Antiqua" pitchFamily="18" charset="0"/>
                        </a:rPr>
                        <a:t>17</a:t>
                      </a:r>
                      <a:endParaRPr lang="en-IN" sz="1300" b="0" i="0" u="none" strike="noStrike" dirty="0">
                        <a:solidFill>
                          <a:srgbClr val="000000"/>
                        </a:solidFill>
                        <a:latin typeface="Book Antiqua" pitchFamily="18" charset="0"/>
                      </a:endParaRPr>
                    </a:p>
                  </a:txBody>
                  <a:tcPr marL="343815" marR="7641" marT="7038" marB="0" anchor="b"/>
                </a:tc>
                <a:tc>
                  <a:txBody>
                    <a:bodyPr/>
                    <a:lstStyle/>
                    <a:p>
                      <a:pPr algn="l" rtl="0" fontAlgn="b"/>
                      <a:r>
                        <a:rPr lang="en-IN" sz="1500" u="none" strike="noStrike" dirty="0">
                          <a:latin typeface="Book Antiqua" pitchFamily="18" charset="0"/>
                        </a:rPr>
                        <a:t>Field </a:t>
                      </a:r>
                      <a:r>
                        <a:rPr lang="en-IN" sz="1500" u="none" strike="noStrike" dirty="0" smtClean="0">
                          <a:latin typeface="Book Antiqua" pitchFamily="18" charset="0"/>
                        </a:rPr>
                        <a:t>executives / Office assistants </a:t>
                      </a:r>
                      <a:endParaRPr lang="en-IN" sz="1500" b="0" i="0" u="none" strike="noStrike" dirty="0">
                        <a:solidFill>
                          <a:srgbClr val="000000"/>
                        </a:solidFill>
                        <a:latin typeface="Book Antiqua" pitchFamily="18" charset="0"/>
                      </a:endParaRPr>
                    </a:p>
                  </a:txBody>
                  <a:tcPr marL="9016" marR="9016" marT="8303" marB="0" anchor="b"/>
                </a:tc>
              </a:tr>
            </a:tbl>
          </a:graphicData>
        </a:graphic>
      </p:graphicFrame>
      <p:sp>
        <p:nvSpPr>
          <p:cNvPr id="9218" name="Title 4"/>
          <p:cNvSpPr>
            <a:spLocks noGrp="1"/>
          </p:cNvSpPr>
          <p:nvPr>
            <p:ph type="title"/>
          </p:nvPr>
        </p:nvSpPr>
        <p:spPr>
          <a:xfrm>
            <a:off x="-834523" y="-63500"/>
            <a:ext cx="5985960" cy="602729"/>
          </a:xfrm>
        </p:spPr>
        <p:txBody>
          <a:bodyPr>
            <a:normAutofit/>
          </a:bodyPr>
          <a:lstStyle/>
          <a:p>
            <a:r>
              <a:rPr lang="en-US" sz="2400" b="1" u="sng" dirty="0" smtClean="0">
                <a:solidFill>
                  <a:schemeClr val="accent1"/>
                </a:solidFill>
                <a:latin typeface="Book Antiqua" pitchFamily="18" charset="0"/>
              </a:rPr>
              <a:t>Our Team Members:-</a:t>
            </a:r>
          </a:p>
        </p:txBody>
      </p:sp>
      <p:sp>
        <p:nvSpPr>
          <p:cNvPr id="10" name="Footer Placeholder 9"/>
          <p:cNvSpPr>
            <a:spLocks noGrp="1"/>
          </p:cNvSpPr>
          <p:nvPr>
            <p:ph type="ftr" sz="quarter" idx="11"/>
          </p:nvPr>
        </p:nvSpPr>
        <p:spPr>
          <a:xfrm>
            <a:off x="960437" y="5732294"/>
            <a:ext cx="6705600" cy="325908"/>
          </a:xfrm>
        </p:spPr>
        <p:txBody>
          <a:bodyPr/>
          <a:lstStyle/>
          <a:p>
            <a:pPr>
              <a:defRPr/>
            </a:pPr>
            <a:r>
              <a:rPr lang="en-IN" dirty="0" smtClean="0"/>
              <a:t>FASTECH PROJECTS PRIVATE LIMITED</a:t>
            </a:r>
          </a:p>
          <a:p>
            <a:pPr>
              <a:defRPr/>
            </a:pPr>
            <a:r>
              <a:rPr lang="en-IN" dirty="0" smtClean="0">
                <a:hlinkClick r:id="rId4"/>
              </a:rPr>
              <a:t>www.fastech.co.in</a:t>
            </a:r>
            <a:endParaRPr lang="en-IN" dirty="0" smtClean="0"/>
          </a:p>
        </p:txBody>
      </p:sp>
      <p:sp>
        <p:nvSpPr>
          <p:cNvPr id="7" name="Slide Number Placeholder 6"/>
          <p:cNvSpPr>
            <a:spLocks noGrp="1"/>
          </p:cNvSpPr>
          <p:nvPr>
            <p:ph type="sldNum" sz="quarter" idx="12"/>
          </p:nvPr>
        </p:nvSpPr>
        <p:spPr/>
        <p:txBody>
          <a:bodyPr/>
          <a:lstStyle/>
          <a:p>
            <a:pPr>
              <a:defRPr/>
            </a:pPr>
            <a:fld id="{BE8CF63A-665E-481A-8F0E-217935420945}" type="slidenum">
              <a:rPr lang="en-US" smtClean="0"/>
              <a:pPr>
                <a:defRPr/>
              </a:pPr>
              <a:t>60</a:t>
            </a:fld>
            <a:endParaRPr lang="en-US" dirty="0"/>
          </a:p>
        </p:txBody>
      </p:sp>
      <p:pic>
        <p:nvPicPr>
          <p:cNvPr id="11" name="Picture 3"/>
          <p:cNvPicPr>
            <a:picLocks noChangeAspect="1" noChangeArrowheads="1"/>
          </p:cNvPicPr>
          <p:nvPr/>
        </p:nvPicPr>
        <p:blipFill>
          <a:blip r:embed="rId5" cstate="print"/>
          <a:srcRect/>
          <a:stretch>
            <a:fillRect/>
          </a:stretch>
        </p:blipFill>
        <p:spPr bwMode="auto">
          <a:xfrm>
            <a:off x="8656637" y="241301"/>
            <a:ext cx="566923" cy="5627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3030538" y="1003300"/>
            <a:ext cx="3479800" cy="4114800"/>
          </a:xfrm>
          <a:prstGeom prst="rect">
            <a:avLst/>
          </a:prstGeom>
          <a:noFill/>
          <a:ln w="9525">
            <a:noFill/>
            <a:miter lim="800000"/>
            <a:headEnd/>
            <a:tailEnd/>
          </a:ln>
        </p:spPr>
      </p:pic>
      <p:sp>
        <p:nvSpPr>
          <p:cNvPr id="9218" name="Title 4"/>
          <p:cNvSpPr>
            <a:spLocks noGrp="1"/>
          </p:cNvSpPr>
          <p:nvPr>
            <p:ph type="title"/>
          </p:nvPr>
        </p:nvSpPr>
        <p:spPr>
          <a:xfrm>
            <a:off x="-258763" y="12700"/>
            <a:ext cx="4610820" cy="715394"/>
          </a:xfrm>
        </p:spPr>
        <p:txBody>
          <a:bodyPr>
            <a:normAutofit/>
          </a:bodyPr>
          <a:lstStyle/>
          <a:p>
            <a:r>
              <a:rPr lang="en-US" sz="2400" b="1" u="sng" dirty="0" smtClean="0">
                <a:solidFill>
                  <a:schemeClr val="accent1"/>
                </a:solidFill>
                <a:latin typeface="Book Antiqua" pitchFamily="18" charset="0"/>
              </a:rPr>
              <a:t>Contact Details:- </a:t>
            </a:r>
            <a:endParaRPr lang="en-US" sz="2400" b="1" u="sng" dirty="0" smtClean="0">
              <a:solidFill>
                <a:schemeClr val="accent1"/>
              </a:solidFill>
              <a:effectLst>
                <a:outerShdw blurRad="38100" dist="38100" dir="2700000" algn="tl">
                  <a:srgbClr val="000000">
                    <a:alpha val="43137"/>
                  </a:srgbClr>
                </a:outerShdw>
              </a:effectLst>
              <a:latin typeface="Book Antiqua" pitchFamily="18" charset="0"/>
            </a:endParaRPr>
          </a:p>
        </p:txBody>
      </p:sp>
      <p:sp>
        <p:nvSpPr>
          <p:cNvPr id="8" name="Footer Placeholder 7"/>
          <p:cNvSpPr>
            <a:spLocks noGrp="1"/>
          </p:cNvSpPr>
          <p:nvPr>
            <p:ph type="ftr" sz="quarter" idx="11"/>
          </p:nvPr>
        </p:nvSpPr>
        <p:spPr>
          <a:xfrm>
            <a:off x="731837" y="5630392"/>
            <a:ext cx="7543800" cy="325908"/>
          </a:xfrm>
        </p:spPr>
        <p:txBody>
          <a:bodyPr/>
          <a:lstStyle/>
          <a:p>
            <a:pPr>
              <a:defRPr/>
            </a:pPr>
            <a:r>
              <a:rPr lang="en-IN" dirty="0" smtClean="0"/>
              <a:t> FASTECH PROJECTS PRIVATE LIMITED</a:t>
            </a:r>
          </a:p>
          <a:p>
            <a:pPr>
              <a:defRPr/>
            </a:pPr>
            <a:r>
              <a:rPr lang="en-IN" dirty="0" smtClean="0">
                <a:hlinkClick r:id="rId4"/>
              </a:rPr>
              <a:t>www.fastech.co.in</a:t>
            </a:r>
            <a:endParaRPr lang="en-IN" dirty="0" smtClean="0"/>
          </a:p>
        </p:txBody>
      </p:sp>
      <p:sp>
        <p:nvSpPr>
          <p:cNvPr id="7" name="Slide Number Placeholder 6"/>
          <p:cNvSpPr>
            <a:spLocks noGrp="1"/>
          </p:cNvSpPr>
          <p:nvPr>
            <p:ph type="sldNum" sz="quarter" idx="12"/>
          </p:nvPr>
        </p:nvSpPr>
        <p:spPr/>
        <p:txBody>
          <a:bodyPr/>
          <a:lstStyle/>
          <a:p>
            <a:pPr>
              <a:defRPr/>
            </a:pPr>
            <a:fld id="{BE8CF63A-665E-481A-8F0E-217935420945}" type="slidenum">
              <a:rPr lang="en-US" smtClean="0"/>
              <a:pPr>
                <a:defRPr/>
              </a:pPr>
              <a:t>61</a:t>
            </a:fld>
            <a:endParaRPr lang="en-US" dirty="0"/>
          </a:p>
        </p:txBody>
      </p:sp>
      <p:sp>
        <p:nvSpPr>
          <p:cNvPr id="5" name="Rectangle 4"/>
          <p:cNvSpPr/>
          <p:nvPr/>
        </p:nvSpPr>
        <p:spPr>
          <a:xfrm>
            <a:off x="361409" y="701419"/>
            <a:ext cx="8673523" cy="6263205"/>
          </a:xfrm>
          <a:prstGeom prst="rect">
            <a:avLst/>
          </a:prstGeom>
        </p:spPr>
        <p:txBody>
          <a:bodyPr lIns="91379" tIns="45689" rIns="91379" bIns="45689">
            <a:spAutoFit/>
          </a:bodyPr>
          <a:lstStyle/>
          <a:p>
            <a:pPr algn="ctr">
              <a:defRPr/>
            </a:pPr>
            <a:endParaRPr lang="en-US" sz="40100" dirty="0">
              <a:solidFill>
                <a:schemeClr val="accent1">
                  <a:alpha val="10000"/>
                </a:schemeClr>
              </a:solidFill>
              <a:latin typeface="GothicE" pitchFamily="2" charset="0"/>
              <a:cs typeface="GothicE" pitchFamily="2" charset="0"/>
            </a:endParaRPr>
          </a:p>
        </p:txBody>
      </p:sp>
      <p:sp>
        <p:nvSpPr>
          <p:cNvPr id="6" name="Rectangle 5"/>
          <p:cNvSpPr/>
          <p:nvPr/>
        </p:nvSpPr>
        <p:spPr>
          <a:xfrm>
            <a:off x="808037" y="801827"/>
            <a:ext cx="7772400" cy="5078273"/>
          </a:xfrm>
          <a:prstGeom prst="rect">
            <a:avLst/>
          </a:prstGeom>
        </p:spPr>
        <p:txBody>
          <a:bodyPr wrap="square" lIns="91400" tIns="45700" rIns="91400" bIns="45700">
            <a:spAutoFit/>
          </a:bodyPr>
          <a:lstStyle/>
          <a:p>
            <a:pPr algn="ctr" eaLnBrk="0" hangingPunct="0">
              <a:tabLst>
                <a:tab pos="571124" algn="l"/>
              </a:tabLst>
              <a:defRPr/>
            </a:pPr>
            <a:endParaRPr lang="en-US" sz="1400" b="1" dirty="0" smtClean="0">
              <a:latin typeface="GothicE" pitchFamily="2" charset="0"/>
              <a:cs typeface="GothicE" pitchFamily="2" charset="0"/>
            </a:endParaRPr>
          </a:p>
          <a:p>
            <a:pPr algn="ctr" eaLnBrk="0" hangingPunct="0">
              <a:tabLst>
                <a:tab pos="571124" algn="l"/>
              </a:tabLst>
              <a:defRPr/>
            </a:pPr>
            <a:r>
              <a:rPr lang="en-US" sz="4000" b="1" dirty="0" smtClean="0">
                <a:latin typeface="Book Antiqua" pitchFamily="18" charset="0"/>
                <a:cs typeface="GothicE" pitchFamily="2" charset="0"/>
              </a:rPr>
              <a:t>F</a:t>
            </a:r>
            <a:r>
              <a:rPr lang="en-US" sz="4000" b="1" dirty="0" smtClean="0">
                <a:latin typeface="Book Antiqua" pitchFamily="18" charset="0"/>
                <a:cs typeface="Times New Roman" charset="0"/>
              </a:rPr>
              <a:t>astech Projects (P) Ltd.</a:t>
            </a:r>
          </a:p>
          <a:p>
            <a:pPr algn="ctr">
              <a:defRPr/>
            </a:pPr>
            <a:endParaRPr lang="en-IN" sz="1600" dirty="0" smtClean="0">
              <a:latin typeface="Book Antiqua" pitchFamily="18" charset="0"/>
            </a:endParaRPr>
          </a:p>
          <a:p>
            <a:pPr algn="ctr">
              <a:defRPr/>
            </a:pPr>
            <a:endParaRPr lang="en-IN" sz="1600" dirty="0" smtClean="0">
              <a:latin typeface="Book Antiqua" pitchFamily="18" charset="0"/>
            </a:endParaRPr>
          </a:p>
          <a:p>
            <a:pPr algn="ctr">
              <a:defRPr/>
            </a:pPr>
            <a:r>
              <a:rPr lang="en-IN" sz="2000" dirty="0" smtClean="0">
                <a:latin typeface="Book Antiqua" pitchFamily="18" charset="0"/>
              </a:rPr>
              <a:t>Head office at  :    SF-06 to 09, </a:t>
            </a:r>
          </a:p>
          <a:p>
            <a:pPr algn="ctr">
              <a:defRPr/>
            </a:pPr>
            <a:r>
              <a:rPr lang="en-IN" sz="2000" dirty="0" err="1" smtClean="0">
                <a:latin typeface="Book Antiqua" pitchFamily="18" charset="0"/>
              </a:rPr>
              <a:t>IInd</a:t>
            </a:r>
            <a:r>
              <a:rPr lang="en-IN" sz="2000" dirty="0" smtClean="0">
                <a:latin typeface="Book Antiqua" pitchFamily="18" charset="0"/>
              </a:rPr>
              <a:t>  floor, Cross River Mall, </a:t>
            </a:r>
          </a:p>
          <a:p>
            <a:pPr algn="ctr">
              <a:defRPr/>
            </a:pPr>
            <a:r>
              <a:rPr lang="en-IN" sz="2000" dirty="0" smtClean="0">
                <a:latin typeface="Book Antiqua" pitchFamily="18" charset="0"/>
              </a:rPr>
              <a:t> Karkardooma, Delhi -110092</a:t>
            </a:r>
            <a:endParaRPr lang="en-US" sz="2000" dirty="0" smtClean="0">
              <a:latin typeface="Book Antiqua" pitchFamily="18" charset="0"/>
            </a:endParaRPr>
          </a:p>
          <a:p>
            <a:pPr algn="ctr" eaLnBrk="0" hangingPunct="0">
              <a:tabLst>
                <a:tab pos="571124" algn="l"/>
              </a:tabLst>
              <a:defRPr/>
            </a:pPr>
            <a:r>
              <a:rPr lang="en-US" sz="2000" dirty="0" smtClean="0">
                <a:latin typeface="Book Antiqua" pitchFamily="18" charset="0"/>
                <a:cs typeface="Times New Roman" charset="0"/>
              </a:rPr>
              <a:t>Tel: 	011 42111886-888 </a:t>
            </a:r>
          </a:p>
          <a:p>
            <a:pPr algn="ctr" eaLnBrk="0" hangingPunct="0">
              <a:tabLst>
                <a:tab pos="571124" algn="l"/>
              </a:tabLst>
              <a:defRPr/>
            </a:pPr>
            <a:endParaRPr lang="en-US" sz="2000" dirty="0" smtClean="0">
              <a:latin typeface="Book Antiqua" pitchFamily="18" charset="0"/>
              <a:cs typeface="Times New Roman" charset="0"/>
            </a:endParaRPr>
          </a:p>
          <a:p>
            <a:pPr algn="ctr" eaLnBrk="0" hangingPunct="0">
              <a:tabLst>
                <a:tab pos="571124" algn="l"/>
              </a:tabLst>
              <a:defRPr/>
            </a:pPr>
            <a:endParaRPr lang="en-US" sz="2000" dirty="0" smtClean="0">
              <a:latin typeface="Book Antiqua" pitchFamily="18" charset="0"/>
              <a:cs typeface="Times New Roman" charset="0"/>
            </a:endParaRPr>
          </a:p>
          <a:p>
            <a:pPr algn="ctr" eaLnBrk="0" hangingPunct="0">
              <a:tabLst>
                <a:tab pos="571124" algn="l"/>
              </a:tabLst>
              <a:defRPr/>
            </a:pPr>
            <a:r>
              <a:rPr lang="en-US" sz="2000" dirty="0" smtClean="0">
                <a:latin typeface="Book Antiqua" pitchFamily="18" charset="0"/>
                <a:cs typeface="Times New Roman" charset="0"/>
              </a:rPr>
              <a:t>E-mail: </a:t>
            </a:r>
            <a:r>
              <a:rPr lang="en-US" sz="2000" dirty="0" smtClean="0">
                <a:latin typeface="Book Antiqua" pitchFamily="18" charset="0"/>
                <a:cs typeface="Times New Roman" charset="0"/>
                <a:hlinkClick r:id="rId5"/>
              </a:rPr>
              <a:t>info@fastech.co.in</a:t>
            </a:r>
            <a:r>
              <a:rPr lang="en-US" sz="2000" dirty="0" smtClean="0">
                <a:latin typeface="Book Antiqua" pitchFamily="18" charset="0"/>
                <a:cs typeface="Times New Roman" charset="0"/>
              </a:rPr>
              <a:t>         </a:t>
            </a:r>
          </a:p>
          <a:p>
            <a:pPr algn="ctr" eaLnBrk="0" hangingPunct="0">
              <a:tabLst>
                <a:tab pos="571124" algn="l"/>
              </a:tabLst>
              <a:defRPr/>
            </a:pPr>
            <a:r>
              <a:rPr lang="en-US" sz="2000" dirty="0" smtClean="0">
                <a:latin typeface="Book Antiqua" pitchFamily="18" charset="0"/>
                <a:cs typeface="Times New Roman" charset="0"/>
              </a:rPr>
              <a:t> </a:t>
            </a:r>
            <a:r>
              <a:rPr lang="en-US" sz="2000" b="1" u="sng" dirty="0" smtClean="0">
                <a:latin typeface="Book Antiqua" pitchFamily="18" charset="0"/>
                <a:cs typeface="Times New Roman" charset="0"/>
              </a:rPr>
              <a:t>Web : </a:t>
            </a:r>
            <a:r>
              <a:rPr lang="en-US" sz="2000" b="1" u="sng" dirty="0" smtClean="0">
                <a:latin typeface="Book Antiqua" pitchFamily="18" charset="0"/>
                <a:cs typeface="Times New Roman" charset="0"/>
                <a:hlinkClick r:id="rId4"/>
              </a:rPr>
              <a:t>www.fastech.co.in</a:t>
            </a:r>
            <a:r>
              <a:rPr lang="en-US" sz="2000" b="1" u="sng" dirty="0" smtClean="0">
                <a:latin typeface="Book Antiqua" pitchFamily="18" charset="0"/>
                <a:cs typeface="Times New Roman" charset="0"/>
              </a:rPr>
              <a:t> </a:t>
            </a:r>
          </a:p>
          <a:p>
            <a:pPr algn="ctr" eaLnBrk="0" hangingPunct="0">
              <a:tabLst>
                <a:tab pos="571124" algn="l"/>
              </a:tabLst>
              <a:defRPr/>
            </a:pPr>
            <a:endParaRPr lang="en-US" sz="1600" b="1" u="sng" dirty="0" smtClean="0">
              <a:latin typeface="Book Antiqua" pitchFamily="18" charset="0"/>
              <a:cs typeface="Times New Roman" charset="0"/>
            </a:endParaRPr>
          </a:p>
          <a:p>
            <a:pPr algn="ctr" eaLnBrk="0" hangingPunct="0">
              <a:tabLst>
                <a:tab pos="571124" algn="l"/>
              </a:tabLst>
              <a:defRPr/>
            </a:pPr>
            <a:endParaRPr lang="en-US" sz="1600" b="1" u="sng" dirty="0" smtClean="0">
              <a:latin typeface="Book Antiqua" pitchFamily="18" charset="0"/>
              <a:cs typeface="Times New Roman" charset="0"/>
            </a:endParaRPr>
          </a:p>
          <a:p>
            <a:pPr algn="ctr" eaLnBrk="0" hangingPunct="0">
              <a:tabLst>
                <a:tab pos="571124" algn="l"/>
              </a:tabLst>
              <a:defRPr/>
            </a:pPr>
            <a:endParaRPr lang="en-IN" sz="1600" b="1" u="sng" dirty="0" smtClean="0">
              <a:latin typeface="Book Antiqua" pitchFamily="18" charset="0"/>
            </a:endParaRPr>
          </a:p>
          <a:p>
            <a:pPr algn="ctr" eaLnBrk="0" hangingPunct="0">
              <a:tabLst>
                <a:tab pos="571124" algn="l"/>
              </a:tabLst>
              <a:defRPr/>
            </a:pPr>
            <a:endParaRPr lang="en-IN" sz="1600" b="1" u="sng" dirty="0" smtClean="0">
              <a:latin typeface="Book Antiqua" pitchFamily="18" charset="0"/>
              <a:cs typeface="Times New Roman" charset="0"/>
            </a:endParaRPr>
          </a:p>
          <a:p>
            <a:pPr algn="ctr" eaLnBrk="0" hangingPunct="0">
              <a:tabLst>
                <a:tab pos="571124" algn="l"/>
              </a:tabLst>
              <a:defRPr/>
            </a:pPr>
            <a:endParaRPr lang="en-IN" sz="1400" b="1" u="sng" dirty="0" smtClean="0">
              <a:latin typeface="Book Antiqua" pitchFamily="18" charset="0"/>
              <a:cs typeface="Times New Roman" charset="0"/>
            </a:endParaRPr>
          </a:p>
        </p:txBody>
      </p:sp>
      <p:pic>
        <p:nvPicPr>
          <p:cNvPr id="9" name="Picture 3"/>
          <p:cNvPicPr>
            <a:picLocks noChangeAspect="1" noChangeArrowheads="1"/>
          </p:cNvPicPr>
          <p:nvPr/>
        </p:nvPicPr>
        <p:blipFill>
          <a:blip r:embed="rId6" cstate="print"/>
          <a:srcRect/>
          <a:stretch>
            <a:fillRect/>
          </a:stretch>
        </p:blipFill>
        <p:spPr bwMode="auto">
          <a:xfrm>
            <a:off x="8656637" y="241301"/>
            <a:ext cx="566923" cy="5627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srcRect/>
          <a:stretch>
            <a:fillRect/>
          </a:stretch>
        </p:blipFill>
        <p:spPr bwMode="auto">
          <a:xfrm>
            <a:off x="8656637" y="241301"/>
            <a:ext cx="566923" cy="562785"/>
          </a:xfrm>
          <a:prstGeom prst="rect">
            <a:avLst/>
          </a:prstGeom>
          <a:noFill/>
          <a:ln w="9525">
            <a:noFill/>
            <a:miter lim="800000"/>
            <a:headEnd/>
            <a:tailEnd/>
          </a:ln>
        </p:spPr>
      </p:pic>
      <p:graphicFrame>
        <p:nvGraphicFramePr>
          <p:cNvPr id="16" name="Table 15"/>
          <p:cNvGraphicFramePr>
            <a:graphicFrameLocks noGrp="1"/>
          </p:cNvGraphicFramePr>
          <p:nvPr/>
        </p:nvGraphicFramePr>
        <p:xfrm>
          <a:off x="1036637" y="3746500"/>
          <a:ext cx="7162800" cy="1752600"/>
        </p:xfrm>
        <a:graphic>
          <a:graphicData uri="http://schemas.openxmlformats.org/drawingml/2006/table">
            <a:tbl>
              <a:tblPr firstRow="1" firstCol="1" bandRow="1">
                <a:tableStyleId>{BC89EF96-8CEA-46FF-86C4-4CE0E7609802}</a:tableStyleId>
              </a:tblPr>
              <a:tblGrid>
                <a:gridCol w="1049320"/>
                <a:gridCol w="1575599"/>
                <a:gridCol w="4537881"/>
              </a:tblGrid>
              <a:tr h="372382">
                <a:tc>
                  <a:txBody>
                    <a:bodyPr/>
                    <a:lstStyle/>
                    <a:p>
                      <a:r>
                        <a:rPr lang="en-US" sz="1900" b="1" u="sng" dirty="0" smtClean="0">
                          <a:latin typeface="Book Antiqua" pitchFamily="18" charset="0"/>
                        </a:rPr>
                        <a:t>S.NO.</a:t>
                      </a:r>
                      <a:endParaRPr lang="en-IN" sz="1900" b="1" dirty="0">
                        <a:latin typeface="Book Antiqua" pitchFamily="18" charset="0"/>
                      </a:endParaRPr>
                    </a:p>
                  </a:txBody>
                  <a:tcPr marL="86544" marR="86544" marT="39860" marB="39860"/>
                </a:tc>
                <a:tc>
                  <a:txBody>
                    <a:bodyPr/>
                    <a:lstStyle/>
                    <a:p>
                      <a:r>
                        <a:rPr lang="en-US" sz="1900" b="1" dirty="0" smtClean="0">
                          <a:latin typeface="Book Antiqua" pitchFamily="18" charset="0"/>
                        </a:rPr>
                        <a:t>BANK</a:t>
                      </a:r>
                      <a:endParaRPr lang="en-IN" sz="1900" b="1" dirty="0">
                        <a:latin typeface="Book Antiqua" pitchFamily="18" charset="0"/>
                      </a:endParaRPr>
                    </a:p>
                  </a:txBody>
                  <a:tcPr marL="86544" marR="86544" marT="39860" marB="39860"/>
                </a:tc>
                <a:tc>
                  <a:txBody>
                    <a:bodyPr/>
                    <a:lstStyle/>
                    <a:p>
                      <a:r>
                        <a:rPr lang="en-US" sz="1900" b="1" u="sng" dirty="0" smtClean="0">
                          <a:latin typeface="Book Antiqua" pitchFamily="18" charset="0"/>
                        </a:rPr>
                        <a:t>LOCATION</a:t>
                      </a:r>
                      <a:r>
                        <a:rPr lang="en-US" sz="1900" b="1" u="sng" baseline="0" dirty="0" smtClean="0">
                          <a:latin typeface="Book Antiqua" pitchFamily="18" charset="0"/>
                        </a:rPr>
                        <a:t> </a:t>
                      </a:r>
                      <a:endParaRPr lang="en-IN" sz="1900" b="1" dirty="0">
                        <a:latin typeface="Book Antiqua" pitchFamily="18" charset="0"/>
                      </a:endParaRPr>
                    </a:p>
                  </a:txBody>
                  <a:tcPr marL="86544" marR="86544" marT="39860" marB="39860"/>
                </a:tc>
              </a:tr>
              <a:tr h="777212">
                <a:tc>
                  <a:txBody>
                    <a:bodyPr/>
                    <a:lstStyle/>
                    <a:p>
                      <a:r>
                        <a:rPr lang="en-US" sz="1700" b="1" dirty="0" smtClean="0">
                          <a:latin typeface="Book Antiqua" pitchFamily="18" charset="0"/>
                        </a:rPr>
                        <a:t>1</a:t>
                      </a:r>
                      <a:endParaRPr lang="en-IN" sz="1700" b="1" dirty="0">
                        <a:latin typeface="Book Antiqua" pitchFamily="18" charset="0"/>
                      </a:endParaRPr>
                    </a:p>
                  </a:txBody>
                  <a:tcPr marL="86544" marR="86544" marT="39860" marB="39860"/>
                </a:tc>
                <a:tc>
                  <a:txBody>
                    <a:bodyPr/>
                    <a:lstStyle/>
                    <a:p>
                      <a:r>
                        <a:rPr lang="en-US" sz="1700" b="1" dirty="0" smtClean="0">
                          <a:latin typeface="Book Antiqua" pitchFamily="18" charset="0"/>
                        </a:rPr>
                        <a:t>Axis Bank</a:t>
                      </a:r>
                      <a:endParaRPr lang="en-IN" sz="1700" b="1" dirty="0">
                        <a:latin typeface="Book Antiqua" pitchFamily="18" charset="0"/>
                      </a:endParaRPr>
                    </a:p>
                  </a:txBody>
                  <a:tcPr marL="86544" marR="86544" marT="39860" marB="398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latin typeface="Book Antiqua" pitchFamily="18" charset="0"/>
                        </a:rPr>
                        <a:t>Plot no. 4, Aditya Corporate Plaza, Community center, Karkardooma,</a:t>
                      </a:r>
                      <a:r>
                        <a:rPr lang="en-US" sz="1500" b="1" baseline="0" dirty="0" smtClean="0">
                          <a:latin typeface="Book Antiqua" pitchFamily="18" charset="0"/>
                        </a:rPr>
                        <a:t> </a:t>
                      </a:r>
                      <a:r>
                        <a:rPr lang="en-US" sz="1500" b="1" dirty="0" smtClean="0">
                          <a:latin typeface="Book Antiqua" pitchFamily="18" charset="0"/>
                        </a:rPr>
                        <a:t>Delhi : 110092.                      </a:t>
                      </a:r>
                    </a:p>
                  </a:txBody>
                  <a:tcPr marL="86544" marR="86544" marT="39860" marB="39860"/>
                </a:tc>
              </a:tr>
              <a:tr h="603006">
                <a:tc>
                  <a:txBody>
                    <a:bodyPr/>
                    <a:lstStyle/>
                    <a:p>
                      <a:r>
                        <a:rPr lang="en-US" sz="1700" b="1" dirty="0" smtClean="0">
                          <a:latin typeface="Book Antiqua" pitchFamily="18" charset="0"/>
                        </a:rPr>
                        <a:t>2</a:t>
                      </a:r>
                      <a:endParaRPr lang="en-IN" sz="1700" b="1" dirty="0">
                        <a:latin typeface="Book Antiqua" pitchFamily="18" charset="0"/>
                      </a:endParaRPr>
                    </a:p>
                  </a:txBody>
                  <a:tcPr marL="86544" marR="86544" marT="39860" marB="39860"/>
                </a:tc>
                <a:tc>
                  <a:txBody>
                    <a:bodyPr/>
                    <a:lstStyle/>
                    <a:p>
                      <a:r>
                        <a:rPr lang="en-US" sz="1700" b="1" dirty="0" smtClean="0">
                          <a:latin typeface="Book Antiqua" pitchFamily="18" charset="0"/>
                        </a:rPr>
                        <a:t>Vijaya Bank </a:t>
                      </a:r>
                      <a:endParaRPr lang="en-IN" sz="1700" b="1" dirty="0">
                        <a:latin typeface="Book Antiqua" pitchFamily="18" charset="0"/>
                      </a:endParaRPr>
                    </a:p>
                  </a:txBody>
                  <a:tcPr marL="86544" marR="86544" marT="39860" marB="39860"/>
                </a:tc>
                <a:tc>
                  <a:txBody>
                    <a:bodyPr/>
                    <a:lstStyle/>
                    <a:p>
                      <a:pPr>
                        <a:buFont typeface="Wingdings 3" pitchFamily="18" charset="2"/>
                        <a:buNone/>
                      </a:pPr>
                      <a:r>
                        <a:rPr lang="en-US" sz="1500" b="1" dirty="0" smtClean="0">
                          <a:latin typeface="Book Antiqua" pitchFamily="18" charset="0"/>
                        </a:rPr>
                        <a:t>1/3732, Timber Market, Loni road,</a:t>
                      </a:r>
                      <a:r>
                        <a:rPr lang="en-US" sz="1500" b="1" baseline="0" dirty="0" smtClean="0">
                          <a:latin typeface="Book Antiqua" pitchFamily="18" charset="0"/>
                        </a:rPr>
                        <a:t> Shahdara,</a:t>
                      </a:r>
                    </a:p>
                    <a:p>
                      <a:pPr>
                        <a:buFont typeface="Wingdings 3" pitchFamily="18" charset="2"/>
                        <a:buNone/>
                      </a:pPr>
                      <a:r>
                        <a:rPr lang="en-US" sz="1500" b="1" dirty="0" smtClean="0">
                          <a:latin typeface="Book Antiqua" pitchFamily="18" charset="0"/>
                        </a:rPr>
                        <a:t> Delhi-92</a:t>
                      </a:r>
                      <a:endParaRPr lang="en-IN" sz="1500" b="1" dirty="0">
                        <a:latin typeface="Book Antiqua" pitchFamily="18" charset="0"/>
                      </a:endParaRPr>
                    </a:p>
                  </a:txBody>
                  <a:tcPr marL="86544" marR="86544" marT="39860" marB="39860"/>
                </a:tc>
              </a:tr>
            </a:tbl>
          </a:graphicData>
        </a:graphic>
      </p:graphicFrame>
      <p:graphicFrame>
        <p:nvGraphicFramePr>
          <p:cNvPr id="13" name="Table 12"/>
          <p:cNvGraphicFramePr>
            <a:graphicFrameLocks noGrp="1"/>
          </p:cNvGraphicFramePr>
          <p:nvPr/>
        </p:nvGraphicFramePr>
        <p:xfrm>
          <a:off x="1036637" y="622301"/>
          <a:ext cx="7162800" cy="2481438"/>
        </p:xfrm>
        <a:graphic>
          <a:graphicData uri="http://schemas.openxmlformats.org/drawingml/2006/table">
            <a:tbl>
              <a:tblPr firstRow="1" firstCol="1" bandRow="1">
                <a:tableStyleId>{BC89EF96-8CEA-46FF-86C4-4CE0E7609802}</a:tableStyleId>
              </a:tblPr>
              <a:tblGrid>
                <a:gridCol w="1004310"/>
                <a:gridCol w="2611209"/>
                <a:gridCol w="3547281"/>
              </a:tblGrid>
              <a:tr h="319692">
                <a:tc>
                  <a:txBody>
                    <a:bodyPr/>
                    <a:lstStyle/>
                    <a:p>
                      <a:r>
                        <a:rPr lang="en-US" sz="1500" b="1" u="sng" dirty="0" smtClean="0">
                          <a:latin typeface="Book Antiqua" pitchFamily="18" charset="0"/>
                        </a:rPr>
                        <a:t>S.NO.</a:t>
                      </a:r>
                      <a:endParaRPr lang="en-IN" sz="1500" b="1" dirty="0">
                        <a:latin typeface="Book Antiqua" pitchFamily="18" charset="0"/>
                      </a:endParaRPr>
                    </a:p>
                  </a:txBody>
                  <a:tcPr marL="86544" marR="86544" marT="39860" marB="39860"/>
                </a:tc>
                <a:tc>
                  <a:txBody>
                    <a:bodyPr/>
                    <a:lstStyle/>
                    <a:p>
                      <a:r>
                        <a:rPr lang="en-US" sz="1500" b="1" u="sng" dirty="0" smtClean="0">
                          <a:latin typeface="Book Antiqua" pitchFamily="18" charset="0"/>
                        </a:rPr>
                        <a:t>FINANCIAL YEAR</a:t>
                      </a:r>
                      <a:endParaRPr lang="en-IN" sz="1500" b="1" dirty="0">
                        <a:latin typeface="Book Antiqua" pitchFamily="18" charset="0"/>
                      </a:endParaRPr>
                    </a:p>
                  </a:txBody>
                  <a:tcPr marL="86544" marR="86544" marT="39860" marB="39860"/>
                </a:tc>
                <a:tc>
                  <a:txBody>
                    <a:bodyPr/>
                    <a:lstStyle/>
                    <a:p>
                      <a:r>
                        <a:rPr lang="en-US" sz="1500" b="1" u="sng" dirty="0" smtClean="0">
                          <a:latin typeface="Book Antiqua" pitchFamily="18" charset="0"/>
                        </a:rPr>
                        <a:t>Annual</a:t>
                      </a:r>
                      <a:r>
                        <a:rPr lang="en-US" sz="1500" b="1" u="sng" baseline="0" dirty="0" smtClean="0">
                          <a:latin typeface="Book Antiqua" pitchFamily="18" charset="0"/>
                        </a:rPr>
                        <a:t> Turnover</a:t>
                      </a:r>
                      <a:r>
                        <a:rPr lang="en-US" sz="1500" b="1" u="sng" dirty="0" smtClean="0">
                          <a:latin typeface="Book Antiqua" pitchFamily="18" charset="0"/>
                        </a:rPr>
                        <a:t> (RS.)App.</a:t>
                      </a:r>
                      <a:endParaRPr lang="en-IN" sz="1500" b="1" dirty="0">
                        <a:latin typeface="Book Antiqua" pitchFamily="18" charset="0"/>
                      </a:endParaRPr>
                    </a:p>
                  </a:txBody>
                  <a:tcPr marL="86544" marR="86544" marT="39860" marB="39860"/>
                </a:tc>
              </a:tr>
              <a:tr h="301147">
                <a:tc>
                  <a:txBody>
                    <a:bodyPr/>
                    <a:lstStyle/>
                    <a:p>
                      <a:r>
                        <a:rPr lang="en-US" sz="1500" b="1" dirty="0" smtClean="0">
                          <a:latin typeface="Book Antiqua" pitchFamily="18" charset="0"/>
                        </a:rPr>
                        <a:t>1</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2010-2011</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 Rs.      9</a:t>
                      </a:r>
                      <a:r>
                        <a:rPr lang="en-US" sz="1500" b="1" baseline="0" dirty="0" smtClean="0">
                          <a:latin typeface="Book Antiqua" pitchFamily="18" charset="0"/>
                        </a:rPr>
                        <a:t> Crores</a:t>
                      </a:r>
                      <a:endParaRPr lang="en-IN" sz="1500" b="1" dirty="0">
                        <a:latin typeface="Book Antiqua" pitchFamily="18" charset="0"/>
                      </a:endParaRPr>
                    </a:p>
                  </a:txBody>
                  <a:tcPr marL="86544" marR="86544" marT="39860" marB="39860"/>
                </a:tc>
              </a:tr>
              <a:tr h="301147">
                <a:tc>
                  <a:txBody>
                    <a:bodyPr/>
                    <a:lstStyle/>
                    <a:p>
                      <a:r>
                        <a:rPr lang="en-US" sz="1500" b="1" dirty="0" smtClean="0">
                          <a:latin typeface="Book Antiqua" pitchFamily="18" charset="0"/>
                        </a:rPr>
                        <a:t>2</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2011-2012</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 Rs.    50 Crores</a:t>
                      </a:r>
                      <a:endParaRPr lang="en-IN" sz="1500" b="1" dirty="0">
                        <a:latin typeface="Book Antiqua" pitchFamily="18" charset="0"/>
                      </a:endParaRPr>
                    </a:p>
                  </a:txBody>
                  <a:tcPr marL="86544" marR="86544" marT="39860" marB="39860"/>
                </a:tc>
              </a:tr>
              <a:tr h="301147">
                <a:tc>
                  <a:txBody>
                    <a:bodyPr/>
                    <a:lstStyle/>
                    <a:p>
                      <a:r>
                        <a:rPr lang="en-US" sz="1500" b="1" dirty="0" smtClean="0">
                          <a:latin typeface="Book Antiqua" pitchFamily="18" charset="0"/>
                        </a:rPr>
                        <a:t>3</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2012-2013</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 Rs. </a:t>
                      </a:r>
                      <a:r>
                        <a:rPr lang="en-US" sz="1500" b="1" baseline="0" dirty="0" smtClean="0">
                          <a:latin typeface="Book Antiqua" pitchFamily="18" charset="0"/>
                        </a:rPr>
                        <a:t>   80 </a:t>
                      </a:r>
                      <a:r>
                        <a:rPr lang="en-US" sz="1500" b="1" dirty="0" smtClean="0">
                          <a:latin typeface="Book Antiqua" pitchFamily="18" charset="0"/>
                        </a:rPr>
                        <a:t>Crores  </a:t>
                      </a:r>
                      <a:endParaRPr lang="en-IN" sz="900" b="1" dirty="0">
                        <a:latin typeface="Book Antiqua" pitchFamily="18" charset="0"/>
                      </a:endParaRPr>
                    </a:p>
                  </a:txBody>
                  <a:tcPr marL="86544" marR="86544" marT="39860" marB="39860"/>
                </a:tc>
              </a:tr>
              <a:tr h="301147">
                <a:tc>
                  <a:txBody>
                    <a:bodyPr/>
                    <a:lstStyle/>
                    <a:p>
                      <a:r>
                        <a:rPr lang="en-IN" sz="1500" b="1" dirty="0" smtClean="0">
                          <a:latin typeface="Book Antiqua" pitchFamily="18" charset="0"/>
                        </a:rPr>
                        <a:t>4</a:t>
                      </a:r>
                      <a:endParaRPr lang="en-IN" sz="1500" b="1" dirty="0">
                        <a:latin typeface="Book Antiqua" pitchFamily="18" charset="0"/>
                      </a:endParaRPr>
                    </a:p>
                  </a:txBody>
                  <a:tcPr marL="86544" marR="86544" marT="39860" marB="39860"/>
                </a:tc>
                <a:tc>
                  <a:txBody>
                    <a:bodyPr/>
                    <a:lstStyle/>
                    <a:p>
                      <a:r>
                        <a:rPr lang="en-IN" sz="1500" b="1" dirty="0" smtClean="0">
                          <a:latin typeface="Book Antiqua" pitchFamily="18" charset="0"/>
                        </a:rPr>
                        <a:t>2013-2014</a:t>
                      </a:r>
                      <a:endParaRPr lang="en-IN" sz="1500" b="1" dirty="0">
                        <a:latin typeface="Book Antiqua" pitchFamily="18" charset="0"/>
                      </a:endParaRPr>
                    </a:p>
                  </a:txBody>
                  <a:tcPr marL="86544" marR="86544" marT="39860" marB="398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900" b="1" dirty="0" smtClean="0">
                          <a:latin typeface="Book Antiqua" pitchFamily="18" charset="0"/>
                        </a:rPr>
                        <a:t> </a:t>
                      </a:r>
                      <a:r>
                        <a:rPr lang="en-US" sz="1500" b="1" dirty="0" smtClean="0">
                          <a:latin typeface="Book Antiqua" pitchFamily="18" charset="0"/>
                        </a:rPr>
                        <a:t>Rs. </a:t>
                      </a:r>
                      <a:r>
                        <a:rPr lang="en-US" sz="1500" b="1" baseline="0" dirty="0" smtClean="0">
                          <a:latin typeface="Book Antiqua" pitchFamily="18" charset="0"/>
                        </a:rPr>
                        <a:t>  135 </a:t>
                      </a:r>
                      <a:r>
                        <a:rPr lang="en-US" sz="1500" b="1" dirty="0" err="1" smtClean="0">
                          <a:latin typeface="Book Antiqua" pitchFamily="18" charset="0"/>
                        </a:rPr>
                        <a:t>Crores</a:t>
                      </a:r>
                      <a:r>
                        <a:rPr lang="en-US" sz="1500" b="1" dirty="0" smtClean="0">
                          <a:latin typeface="Book Antiqua" pitchFamily="18" charset="0"/>
                        </a:rPr>
                        <a:t> </a:t>
                      </a:r>
                      <a:endParaRPr lang="en-IN" sz="900" b="1" dirty="0">
                        <a:latin typeface="Book Antiqua" pitchFamily="18" charset="0"/>
                      </a:endParaRPr>
                    </a:p>
                  </a:txBody>
                  <a:tcPr marL="86544" marR="86544" marT="39860" marB="39860"/>
                </a:tc>
              </a:tr>
              <a:tr h="311826">
                <a:tc>
                  <a:txBody>
                    <a:bodyPr/>
                    <a:lstStyle/>
                    <a:p>
                      <a:r>
                        <a:rPr lang="en-IN" sz="1500" b="1" dirty="0" smtClean="0">
                          <a:latin typeface="Book Antiqua" pitchFamily="18" charset="0"/>
                        </a:rPr>
                        <a:t>5</a:t>
                      </a:r>
                      <a:endParaRPr lang="en-IN" sz="1500" b="1" dirty="0">
                        <a:latin typeface="Book Antiqua" pitchFamily="18" charset="0"/>
                      </a:endParaRPr>
                    </a:p>
                  </a:txBody>
                  <a:tcPr marL="86544" marR="86544" marT="39860" marB="39860"/>
                </a:tc>
                <a:tc>
                  <a:txBody>
                    <a:bodyPr/>
                    <a:lstStyle/>
                    <a:p>
                      <a:r>
                        <a:rPr lang="en-IN" sz="1500" b="1" dirty="0" smtClean="0">
                          <a:latin typeface="Book Antiqua" pitchFamily="18" charset="0"/>
                        </a:rPr>
                        <a:t>2014-2015</a:t>
                      </a:r>
                      <a:endParaRPr lang="en-IN" sz="1500" b="1" dirty="0">
                        <a:latin typeface="Book Antiqua" pitchFamily="18" charset="0"/>
                      </a:endParaRPr>
                    </a:p>
                  </a:txBody>
                  <a:tcPr marL="86544" marR="86544" marT="39860" marB="398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Book Antiqua" pitchFamily="18" charset="0"/>
                          <a:ea typeface="+mn-ea"/>
                          <a:cs typeface="+mn-cs"/>
                        </a:rPr>
                        <a:t> Rs.   148 </a:t>
                      </a:r>
                      <a:r>
                        <a:rPr kumimoji="0" lang="en-US" sz="1500" b="1" i="0" u="none" strike="noStrike" kern="1200" cap="none" spc="0" normalizeH="0" baseline="0" noProof="0" dirty="0" err="1" smtClean="0">
                          <a:ln>
                            <a:noFill/>
                          </a:ln>
                          <a:solidFill>
                            <a:prstClr val="black"/>
                          </a:solidFill>
                          <a:effectLst/>
                          <a:uLnTx/>
                          <a:uFillTx/>
                          <a:latin typeface="Book Antiqua" pitchFamily="18" charset="0"/>
                          <a:ea typeface="+mn-ea"/>
                          <a:cs typeface="+mn-cs"/>
                        </a:rPr>
                        <a:t>Crores</a:t>
                      </a:r>
                      <a:endParaRPr kumimoji="0" lang="en-US" sz="1500" b="1" i="0" u="none" strike="noStrike" kern="1200" cap="none" spc="0" normalizeH="0" baseline="0" noProof="0" dirty="0" smtClean="0">
                        <a:ln>
                          <a:noFill/>
                        </a:ln>
                        <a:solidFill>
                          <a:prstClr val="black"/>
                        </a:solidFill>
                        <a:effectLst/>
                        <a:uLnTx/>
                        <a:uFillTx/>
                        <a:latin typeface="Book Antiqua" pitchFamily="18" charset="0"/>
                        <a:ea typeface="+mn-ea"/>
                        <a:cs typeface="+mn-cs"/>
                      </a:endParaRPr>
                    </a:p>
                  </a:txBody>
                  <a:tcPr marL="86544" marR="86544" marT="39860" marB="39860"/>
                </a:tc>
              </a:tr>
              <a:tr h="301147">
                <a:tc>
                  <a:txBody>
                    <a:bodyPr/>
                    <a:lstStyle/>
                    <a:p>
                      <a:r>
                        <a:rPr lang="en-US" sz="1500" b="1" dirty="0" smtClean="0">
                          <a:latin typeface="Book Antiqua" pitchFamily="18" charset="0"/>
                        </a:rPr>
                        <a:t>6</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2015-2016</a:t>
                      </a:r>
                      <a:endParaRPr lang="en-IN" sz="1500" b="1" dirty="0">
                        <a:latin typeface="Book Antiqua" pitchFamily="18" charset="0"/>
                      </a:endParaRPr>
                    </a:p>
                  </a:txBody>
                  <a:tcPr marL="86544" marR="86544" marT="39860" marB="398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smtClean="0">
                          <a:latin typeface="Book Antiqua" pitchFamily="18" charset="0"/>
                        </a:rPr>
                        <a:t> Rs. </a:t>
                      </a:r>
                      <a:r>
                        <a:rPr lang="en-US" sz="1500" b="1" baseline="0" dirty="0" smtClean="0">
                          <a:latin typeface="Book Antiqua" pitchFamily="18" charset="0"/>
                        </a:rPr>
                        <a:t>    96 </a:t>
                      </a:r>
                      <a:r>
                        <a:rPr lang="en-US" sz="1500" b="1" dirty="0" err="1" smtClean="0">
                          <a:latin typeface="Book Antiqua" pitchFamily="18" charset="0"/>
                        </a:rPr>
                        <a:t>Crores</a:t>
                      </a:r>
                      <a:r>
                        <a:rPr lang="en-US" sz="1500" b="1" dirty="0" smtClean="0">
                          <a:latin typeface="Book Antiqua" pitchFamily="18" charset="0"/>
                        </a:rPr>
                        <a:t> </a:t>
                      </a:r>
                      <a:endParaRPr kumimoji="0" lang="en-US" sz="1500" b="1" i="0" u="none" strike="noStrike" kern="1200" cap="none" spc="0" normalizeH="0" baseline="0" noProof="0" dirty="0" smtClean="0">
                        <a:ln>
                          <a:noFill/>
                        </a:ln>
                        <a:solidFill>
                          <a:prstClr val="black"/>
                        </a:solidFill>
                        <a:effectLst/>
                        <a:uLnTx/>
                        <a:uFillTx/>
                        <a:latin typeface="Book Antiqua" pitchFamily="18" charset="0"/>
                        <a:ea typeface="+mn-ea"/>
                        <a:cs typeface="+mn-cs"/>
                      </a:endParaRPr>
                    </a:p>
                  </a:txBody>
                  <a:tcPr marL="86544" marR="86544" marT="39860" marB="39860"/>
                </a:tc>
              </a:tr>
              <a:tr h="301147">
                <a:tc>
                  <a:txBody>
                    <a:bodyPr/>
                    <a:lstStyle/>
                    <a:p>
                      <a:r>
                        <a:rPr lang="en-US" sz="1500" b="1" dirty="0" smtClean="0">
                          <a:latin typeface="Book Antiqua" pitchFamily="18" charset="0"/>
                        </a:rPr>
                        <a:t>7</a:t>
                      </a:r>
                      <a:endParaRPr lang="en-IN" sz="1500" b="1" dirty="0">
                        <a:latin typeface="Book Antiqua" pitchFamily="18" charset="0"/>
                      </a:endParaRPr>
                    </a:p>
                  </a:txBody>
                  <a:tcPr marL="86544" marR="86544" marT="39860" marB="39860"/>
                </a:tc>
                <a:tc>
                  <a:txBody>
                    <a:bodyPr/>
                    <a:lstStyle/>
                    <a:p>
                      <a:r>
                        <a:rPr lang="en-US" sz="1500" b="1" dirty="0" smtClean="0">
                          <a:latin typeface="Book Antiqua" pitchFamily="18" charset="0"/>
                        </a:rPr>
                        <a:t>2016-2017</a:t>
                      </a:r>
                      <a:endParaRPr lang="en-IN" sz="1500" b="1" dirty="0">
                        <a:latin typeface="Book Antiqua" pitchFamily="18" charset="0"/>
                      </a:endParaRPr>
                    </a:p>
                  </a:txBody>
                  <a:tcPr marL="86544" marR="86544" marT="39860" marB="398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black"/>
                          </a:solidFill>
                          <a:effectLst/>
                          <a:uLnTx/>
                          <a:uFillTx/>
                          <a:latin typeface="Book Antiqua" pitchFamily="18" charset="0"/>
                          <a:ea typeface="+mn-ea"/>
                          <a:cs typeface="+mn-cs"/>
                        </a:rPr>
                        <a:t> Rs.     60 </a:t>
                      </a:r>
                      <a:r>
                        <a:rPr kumimoji="0" lang="en-US" sz="1500" b="1" i="0" u="none" strike="noStrike" kern="1200" cap="none" spc="0" normalizeH="0" baseline="0" noProof="0" dirty="0" err="1" smtClean="0">
                          <a:ln>
                            <a:noFill/>
                          </a:ln>
                          <a:solidFill>
                            <a:prstClr val="black"/>
                          </a:solidFill>
                          <a:effectLst/>
                          <a:uLnTx/>
                          <a:uFillTx/>
                          <a:latin typeface="Book Antiqua" pitchFamily="18" charset="0"/>
                          <a:ea typeface="+mn-ea"/>
                          <a:cs typeface="+mn-cs"/>
                        </a:rPr>
                        <a:t>Crores</a:t>
                      </a:r>
                      <a:endParaRPr kumimoji="0" lang="en-US" sz="1500" b="1" i="0" u="none" strike="noStrike" kern="1200" cap="none" spc="0" normalizeH="0" baseline="0" noProof="0" dirty="0" smtClean="0">
                        <a:ln>
                          <a:noFill/>
                        </a:ln>
                        <a:solidFill>
                          <a:prstClr val="black"/>
                        </a:solidFill>
                        <a:effectLst/>
                        <a:uLnTx/>
                        <a:uFillTx/>
                        <a:latin typeface="Book Antiqua" pitchFamily="18" charset="0"/>
                        <a:ea typeface="+mn-ea"/>
                        <a:cs typeface="+mn-cs"/>
                      </a:endParaRPr>
                    </a:p>
                  </a:txBody>
                  <a:tcPr marL="86544" marR="86544" marT="39860" marB="39860"/>
                </a:tc>
              </a:tr>
            </a:tbl>
          </a:graphicData>
        </a:graphic>
      </p:graphicFrame>
      <p:sp>
        <p:nvSpPr>
          <p:cNvPr id="9218" name="Title 4"/>
          <p:cNvSpPr>
            <a:spLocks noGrp="1"/>
          </p:cNvSpPr>
          <p:nvPr>
            <p:ph type="title"/>
          </p:nvPr>
        </p:nvSpPr>
        <p:spPr>
          <a:xfrm>
            <a:off x="-258763" y="-139700"/>
            <a:ext cx="4610820" cy="855136"/>
          </a:xfrm>
        </p:spPr>
        <p:txBody>
          <a:bodyPr>
            <a:normAutofit/>
          </a:bodyPr>
          <a:lstStyle/>
          <a:p>
            <a:r>
              <a:rPr lang="en-US" sz="2400" b="1" dirty="0" smtClean="0">
                <a:solidFill>
                  <a:schemeClr val="accent1"/>
                </a:solidFill>
                <a:latin typeface="Book Antiqua" pitchFamily="18" charset="0"/>
              </a:rPr>
              <a:t>   </a:t>
            </a:r>
            <a:r>
              <a:rPr lang="en-US" sz="2400" b="1" u="sng" dirty="0" smtClean="0">
                <a:solidFill>
                  <a:schemeClr val="accent1"/>
                </a:solidFill>
                <a:latin typeface="Book Antiqua" pitchFamily="18" charset="0"/>
              </a:rPr>
              <a:t>Financial Turnover :</a:t>
            </a:r>
          </a:p>
        </p:txBody>
      </p:sp>
      <p:sp>
        <p:nvSpPr>
          <p:cNvPr id="10" name="Slide Number Placeholder 9"/>
          <p:cNvSpPr>
            <a:spLocks noGrp="1"/>
          </p:cNvSpPr>
          <p:nvPr>
            <p:ph type="sldNum" sz="quarter" idx="12"/>
          </p:nvPr>
        </p:nvSpPr>
        <p:spPr/>
        <p:txBody>
          <a:bodyPr/>
          <a:lstStyle/>
          <a:p>
            <a:pPr>
              <a:defRPr/>
            </a:pPr>
            <a:fld id="{BE8CF63A-665E-481A-8F0E-217935420945}" type="slidenum">
              <a:rPr lang="en-US" smtClean="0"/>
              <a:pPr>
                <a:defRPr/>
              </a:pPr>
              <a:t>7</a:t>
            </a:fld>
            <a:endParaRPr lang="en-US" dirty="0"/>
          </a:p>
        </p:txBody>
      </p:sp>
      <p:sp>
        <p:nvSpPr>
          <p:cNvPr id="14" name="Title 4"/>
          <p:cNvSpPr txBox="1">
            <a:spLocks/>
          </p:cNvSpPr>
          <p:nvPr/>
        </p:nvSpPr>
        <p:spPr>
          <a:xfrm>
            <a:off x="76200" y="3136900"/>
            <a:ext cx="4618037" cy="533400"/>
          </a:xfrm>
          <a:prstGeom prst="rect">
            <a:avLst/>
          </a:prstGeom>
        </p:spPr>
        <p:txBody>
          <a:bodyPr vert="horz" lIns="51427" tIns="51427" rIns="51427" bIns="51427" anchor="ctr">
            <a:normAutofit/>
          </a:bodyPr>
          <a:lstStyle/>
          <a:p>
            <a:pPr defTabSz="914263" fontAlgn="auto">
              <a:spcAft>
                <a:spcPts val="0"/>
              </a:spcAft>
              <a:defRPr/>
            </a:pPr>
            <a:r>
              <a:rPr lang="en-US" sz="2400" b="1" dirty="0" smtClean="0">
                <a:solidFill>
                  <a:schemeClr val="accent1"/>
                </a:solidFill>
                <a:latin typeface="Book Antiqua" pitchFamily="18" charset="0"/>
                <a:ea typeface="+mj-ea"/>
                <a:cs typeface="+mj-cs"/>
              </a:rPr>
              <a:t>         </a:t>
            </a:r>
            <a:r>
              <a:rPr lang="en-US" sz="2400" b="1" u="sng" dirty="0" smtClean="0">
                <a:solidFill>
                  <a:schemeClr val="accent1"/>
                </a:solidFill>
                <a:latin typeface="Book Antiqua" pitchFamily="18" charset="0"/>
                <a:ea typeface="+mj-ea"/>
                <a:cs typeface="+mj-cs"/>
              </a:rPr>
              <a:t>Our Bankers  : </a:t>
            </a:r>
          </a:p>
        </p:txBody>
      </p:sp>
      <p:sp>
        <p:nvSpPr>
          <p:cNvPr id="15"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3030538" y="1333500"/>
            <a:ext cx="3479800" cy="34544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8656637" y="241301"/>
            <a:ext cx="566923" cy="562785"/>
          </a:xfrm>
          <a:prstGeom prst="rect">
            <a:avLst/>
          </a:prstGeom>
          <a:noFill/>
          <a:ln w="9525">
            <a:noFill/>
            <a:miter lim="800000"/>
            <a:headEnd/>
            <a:tailEnd/>
          </a:ln>
        </p:spPr>
      </p:pic>
      <p:sp>
        <p:nvSpPr>
          <p:cNvPr id="9218" name="Title 4"/>
          <p:cNvSpPr>
            <a:spLocks noGrp="1"/>
          </p:cNvSpPr>
          <p:nvPr>
            <p:ph type="title"/>
          </p:nvPr>
        </p:nvSpPr>
        <p:spPr>
          <a:xfrm>
            <a:off x="159622" y="135507"/>
            <a:ext cx="5449015" cy="791594"/>
          </a:xfrm>
        </p:spPr>
        <p:txBody>
          <a:bodyPr>
            <a:normAutofit/>
          </a:bodyPr>
          <a:lstStyle/>
          <a:p>
            <a:pPr eaLnBrk="1" hangingPunct="1"/>
            <a:r>
              <a:rPr lang="en-US" sz="2400" b="1" u="sng" dirty="0" smtClean="0">
                <a:solidFill>
                  <a:schemeClr val="accent1"/>
                </a:solidFill>
                <a:latin typeface="Book Antiqua" pitchFamily="18" charset="0"/>
              </a:rPr>
              <a:t>Work Capabilities &amp; Specialization :</a:t>
            </a:r>
          </a:p>
        </p:txBody>
      </p:sp>
      <p:sp>
        <p:nvSpPr>
          <p:cNvPr id="6" name="Slide Number Placeholder 5"/>
          <p:cNvSpPr>
            <a:spLocks noGrp="1"/>
          </p:cNvSpPr>
          <p:nvPr>
            <p:ph type="sldNum" sz="quarter" idx="12"/>
          </p:nvPr>
        </p:nvSpPr>
        <p:spPr/>
        <p:txBody>
          <a:bodyPr/>
          <a:lstStyle/>
          <a:p>
            <a:pPr>
              <a:defRPr/>
            </a:pPr>
            <a:fld id="{BE8CF63A-665E-481A-8F0E-217935420945}" type="slidenum">
              <a:rPr lang="en-US" smtClean="0"/>
              <a:pPr>
                <a:defRPr/>
              </a:pPr>
              <a:t>8</a:t>
            </a:fld>
            <a:endParaRPr lang="en-US" dirty="0"/>
          </a:p>
        </p:txBody>
      </p:sp>
      <p:sp>
        <p:nvSpPr>
          <p:cNvPr id="7" name="Rectangle 6"/>
          <p:cNvSpPr/>
          <p:nvPr/>
        </p:nvSpPr>
        <p:spPr>
          <a:xfrm>
            <a:off x="503237" y="774700"/>
            <a:ext cx="7549077" cy="6047795"/>
          </a:xfrm>
          <a:prstGeom prst="rect">
            <a:avLst/>
          </a:prstGeom>
        </p:spPr>
        <p:txBody>
          <a:bodyPr wrap="square" lIns="91427" tIns="45713" rIns="91427" bIns="45713">
            <a:spAutoFit/>
          </a:bodyPr>
          <a:lstStyle/>
          <a:p>
            <a:pPr>
              <a:lnSpc>
                <a:spcPct val="150000"/>
              </a:lnSpc>
              <a:buFont typeface="Arial" pitchFamily="34" charset="0"/>
              <a:buChar char="•"/>
            </a:pPr>
            <a:r>
              <a:rPr lang="en-US" dirty="0" smtClean="0"/>
              <a:t>Civil  &amp; Structure </a:t>
            </a:r>
          </a:p>
          <a:p>
            <a:pPr>
              <a:lnSpc>
                <a:spcPct val="150000"/>
              </a:lnSpc>
              <a:buFont typeface="Arial" pitchFamily="34" charset="0"/>
              <a:buChar char="•"/>
            </a:pPr>
            <a:r>
              <a:rPr lang="en-US" dirty="0" smtClean="0"/>
              <a:t>Finishing &amp; Interior </a:t>
            </a:r>
          </a:p>
          <a:p>
            <a:pPr>
              <a:lnSpc>
                <a:spcPct val="150000"/>
              </a:lnSpc>
              <a:buFont typeface="Arial" pitchFamily="34" charset="0"/>
              <a:buChar char="•"/>
            </a:pPr>
            <a:r>
              <a:rPr lang="en-US" dirty="0" smtClean="0"/>
              <a:t>Internal and External Plumbing</a:t>
            </a:r>
          </a:p>
          <a:p>
            <a:pPr>
              <a:lnSpc>
                <a:spcPct val="150000"/>
              </a:lnSpc>
              <a:buFont typeface="Arial" pitchFamily="34" charset="0"/>
              <a:buChar char="•"/>
            </a:pPr>
            <a:r>
              <a:rPr lang="en-US" dirty="0" smtClean="0"/>
              <a:t>Internal and External Electrification</a:t>
            </a:r>
          </a:p>
          <a:p>
            <a:pPr>
              <a:lnSpc>
                <a:spcPct val="150000"/>
              </a:lnSpc>
              <a:buFont typeface="Arial" pitchFamily="34" charset="0"/>
              <a:buChar char="•"/>
            </a:pPr>
            <a:r>
              <a:rPr lang="en-US" dirty="0" smtClean="0"/>
              <a:t>Fire Fighting </a:t>
            </a:r>
          </a:p>
          <a:p>
            <a:pPr>
              <a:lnSpc>
                <a:spcPct val="150000"/>
              </a:lnSpc>
              <a:buFont typeface="Arial" pitchFamily="34" charset="0"/>
              <a:buChar char="•"/>
            </a:pPr>
            <a:r>
              <a:rPr lang="en-US" dirty="0" smtClean="0"/>
              <a:t>External Development with Road</a:t>
            </a:r>
          </a:p>
          <a:p>
            <a:pPr>
              <a:lnSpc>
                <a:spcPct val="150000"/>
              </a:lnSpc>
              <a:buFont typeface="Arial" pitchFamily="34" charset="0"/>
              <a:buChar char="•"/>
            </a:pPr>
            <a:r>
              <a:rPr lang="en-US" dirty="0" smtClean="0"/>
              <a:t>Horticulture and Landscaping</a:t>
            </a:r>
          </a:p>
          <a:p>
            <a:pPr>
              <a:lnSpc>
                <a:spcPct val="150000"/>
              </a:lnSpc>
              <a:buFont typeface="Arial" pitchFamily="34" charset="0"/>
              <a:buChar char="•"/>
            </a:pPr>
            <a:r>
              <a:rPr lang="en-US" dirty="0" smtClean="0"/>
              <a:t>Lift and Façade work</a:t>
            </a:r>
          </a:p>
          <a:p>
            <a:pPr>
              <a:lnSpc>
                <a:spcPct val="150000"/>
              </a:lnSpc>
              <a:buFont typeface="Arial" pitchFamily="34" charset="0"/>
              <a:buChar char="•"/>
            </a:pPr>
            <a:r>
              <a:rPr lang="en-US" dirty="0" smtClean="0"/>
              <a:t>Ventilation and HVAC </a:t>
            </a:r>
          </a:p>
          <a:p>
            <a:pPr>
              <a:lnSpc>
                <a:spcPct val="150000"/>
              </a:lnSpc>
              <a:buFont typeface="Arial" pitchFamily="34" charset="0"/>
              <a:buChar char="•"/>
            </a:pPr>
            <a:r>
              <a:rPr lang="en-US" dirty="0" smtClean="0"/>
              <a:t>External drainage and STP </a:t>
            </a:r>
          </a:p>
          <a:p>
            <a:pPr>
              <a:lnSpc>
                <a:spcPct val="150000"/>
              </a:lnSpc>
              <a:buFont typeface="Arial" pitchFamily="34" charset="0"/>
              <a:buChar char="•"/>
            </a:pPr>
            <a:r>
              <a:rPr lang="en-US" dirty="0" smtClean="0"/>
              <a:t>Township development </a:t>
            </a:r>
          </a:p>
          <a:p>
            <a:pPr>
              <a:lnSpc>
                <a:spcPct val="150000"/>
              </a:lnSpc>
              <a:buFont typeface="Arial" pitchFamily="34" charset="0"/>
              <a:buChar char="•"/>
            </a:pPr>
            <a:r>
              <a:rPr lang="en-US" dirty="0" smtClean="0"/>
              <a:t>HT , LT panel and Transformer </a:t>
            </a:r>
          </a:p>
          <a:p>
            <a:pPr>
              <a:lnSpc>
                <a:spcPct val="150000"/>
              </a:lnSpc>
              <a:buFont typeface="Arial" pitchFamily="34" charset="0"/>
              <a:buChar char="•"/>
            </a:pPr>
            <a:endParaRPr lang="en-US" dirty="0" smtClean="0"/>
          </a:p>
          <a:p>
            <a:endParaRPr lang="en-US" dirty="0" smtClean="0"/>
          </a:p>
          <a:p>
            <a:pPr algn="ctr"/>
            <a:endParaRPr lang="en-IN" dirty="0">
              <a:latin typeface="Arial" pitchFamily="34" charset="0"/>
              <a:cs typeface="Arial" pitchFamily="34" charset="0"/>
            </a:endParaRPr>
          </a:p>
        </p:txBody>
      </p:sp>
      <p:sp>
        <p:nvSpPr>
          <p:cNvPr id="10"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5"/>
              </a:rPr>
              <a:t>www.fastech.co.in</a:t>
            </a:r>
            <a:endParaRPr lang="en-IN"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030538" y="1333500"/>
            <a:ext cx="3479800" cy="345440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8656637" y="241301"/>
            <a:ext cx="566923" cy="56278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E8CF63A-665E-481A-8F0E-217935420945}" type="slidenum">
              <a:rPr lang="en-US" smtClean="0"/>
              <a:pPr>
                <a:defRPr/>
              </a:pPr>
              <a:t>9</a:t>
            </a:fld>
            <a:endParaRPr lang="en-US" dirty="0"/>
          </a:p>
        </p:txBody>
      </p:sp>
      <p:sp>
        <p:nvSpPr>
          <p:cNvPr id="71682" name="AutoShape 2" descr="Image result for origin buildwell jaipur LOGO"/>
          <p:cNvSpPr>
            <a:spLocks noChangeAspect="1" noChangeArrowheads="1"/>
          </p:cNvSpPr>
          <p:nvPr/>
        </p:nvSpPr>
        <p:spPr bwMode="auto">
          <a:xfrm>
            <a:off x="155575" y="-312738"/>
            <a:ext cx="1524000" cy="6572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684" name="AutoShape 4" descr="Image result for origin buildwell jaipur LOGO"/>
          <p:cNvSpPr>
            <a:spLocks noChangeAspect="1" noChangeArrowheads="1"/>
          </p:cNvSpPr>
          <p:nvPr/>
        </p:nvSpPr>
        <p:spPr bwMode="auto">
          <a:xfrm>
            <a:off x="155575" y="-312738"/>
            <a:ext cx="1524000" cy="6572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427037" y="88900"/>
            <a:ext cx="3048000" cy="461665"/>
          </a:xfrm>
          <a:prstGeom prst="rect">
            <a:avLst/>
          </a:prstGeom>
          <a:noFill/>
        </p:spPr>
        <p:txBody>
          <a:bodyPr wrap="square" rtlCol="0">
            <a:spAutoFit/>
          </a:bodyPr>
          <a:lstStyle/>
          <a:p>
            <a:r>
              <a:rPr lang="en-US" sz="2400" b="1" u="sng" spc="300" dirty="0" smtClean="0">
                <a:solidFill>
                  <a:schemeClr val="accent1"/>
                </a:solidFill>
                <a:latin typeface="Book Antiqua" pitchFamily="18" charset="0"/>
              </a:rPr>
              <a:t>Our Clients</a:t>
            </a:r>
            <a:r>
              <a:rPr lang="en-US" sz="2400" b="1" u="sng" spc="300" dirty="0" smtClean="0"/>
              <a:t>:-</a:t>
            </a:r>
            <a:endParaRPr lang="en-US" sz="2400" b="1" u="sng" spc="300" dirty="0"/>
          </a:p>
        </p:txBody>
      </p:sp>
      <p:sp>
        <p:nvSpPr>
          <p:cNvPr id="13" name="Footer Placeholder 4"/>
          <p:cNvSpPr>
            <a:spLocks noGrp="1"/>
          </p:cNvSpPr>
          <p:nvPr>
            <p:ph type="ftr" sz="quarter" idx="11"/>
          </p:nvPr>
        </p:nvSpPr>
        <p:spPr>
          <a:xfrm>
            <a:off x="2255837" y="5651500"/>
            <a:ext cx="4648199" cy="381988"/>
          </a:xfrm>
        </p:spPr>
        <p:txBody>
          <a:bodyPr/>
          <a:lstStyle/>
          <a:p>
            <a:pPr>
              <a:defRPr/>
            </a:pPr>
            <a:r>
              <a:rPr lang="en-IN" dirty="0" smtClean="0"/>
              <a:t>FASTECH PROJECTS PRIVATE LIMITED . </a:t>
            </a:r>
          </a:p>
          <a:p>
            <a:pPr>
              <a:defRPr/>
            </a:pPr>
            <a:r>
              <a:rPr lang="en-IN" dirty="0" smtClean="0">
                <a:hlinkClick r:id="rId4"/>
              </a:rPr>
              <a:t>www.fastech.co.in</a:t>
            </a:r>
            <a:endParaRPr lang="en-IN" dirty="0" smtClean="0"/>
          </a:p>
        </p:txBody>
      </p:sp>
      <p:pic>
        <p:nvPicPr>
          <p:cNvPr id="4098" name="Picture 2"/>
          <p:cNvPicPr>
            <a:picLocks noChangeAspect="1" noChangeArrowheads="1"/>
          </p:cNvPicPr>
          <p:nvPr/>
        </p:nvPicPr>
        <p:blipFill>
          <a:blip r:embed="rId5" cstate="print"/>
          <a:srcRect/>
          <a:stretch>
            <a:fillRect/>
          </a:stretch>
        </p:blipFill>
        <p:spPr bwMode="auto">
          <a:xfrm>
            <a:off x="3475037" y="2070100"/>
            <a:ext cx="2266950" cy="2124075"/>
          </a:xfrm>
          <a:prstGeom prst="rect">
            <a:avLst/>
          </a:prstGeom>
          <a:noFill/>
          <a:ln w="9525">
            <a:noFill/>
            <a:miter lim="800000"/>
            <a:headEnd/>
            <a:tailEnd/>
          </a:ln>
        </p:spPr>
      </p:pic>
      <p:pic>
        <p:nvPicPr>
          <p:cNvPr id="1044" name="Picture 20" descr="http://www.suncityprojects.com/images/sun-city_01.jpg"/>
          <p:cNvPicPr>
            <a:picLocks noChangeAspect="1" noChangeArrowheads="1"/>
          </p:cNvPicPr>
          <p:nvPr/>
        </p:nvPicPr>
        <p:blipFill>
          <a:blip r:embed="rId6" cstate="print"/>
          <a:srcRect/>
          <a:stretch>
            <a:fillRect/>
          </a:stretch>
        </p:blipFill>
        <p:spPr bwMode="auto">
          <a:xfrm>
            <a:off x="427037" y="3639456"/>
            <a:ext cx="3124200" cy="1859643"/>
          </a:xfrm>
          <a:prstGeom prst="rect">
            <a:avLst/>
          </a:prstGeom>
          <a:noFill/>
          <a:ln w="15875">
            <a:gradFill>
              <a:gsLst>
                <a:gs pos="0">
                  <a:srgbClr val="000000"/>
                </a:gs>
                <a:gs pos="20000">
                  <a:srgbClr val="000040"/>
                </a:gs>
                <a:gs pos="50000">
                  <a:srgbClr val="400040"/>
                </a:gs>
                <a:gs pos="75000">
                  <a:srgbClr val="8F0040"/>
                </a:gs>
                <a:gs pos="89999">
                  <a:srgbClr val="F27300"/>
                </a:gs>
                <a:gs pos="100000">
                  <a:srgbClr val="FFBF00"/>
                </a:gs>
              </a:gsLst>
              <a:lin ang="5400000" scaled="0"/>
            </a:gradFill>
          </a:ln>
        </p:spPr>
      </p:pic>
      <p:pic>
        <p:nvPicPr>
          <p:cNvPr id="71686" name="Picture 6" descr="https://encrypted-tbn3.gstatic.com/images?q=tbn:ANd9GcQpjdFDAEf0Dfjb5kO39jJ94B1rVxektiSszety-tibamvc-JZCrEtMccfE"/>
          <p:cNvPicPr>
            <a:picLocks noChangeAspect="1" noChangeArrowheads="1"/>
          </p:cNvPicPr>
          <p:nvPr/>
        </p:nvPicPr>
        <p:blipFill>
          <a:blip r:embed="rId7" cstate="print"/>
          <a:srcRect/>
          <a:stretch>
            <a:fillRect/>
          </a:stretch>
        </p:blipFill>
        <p:spPr bwMode="auto">
          <a:xfrm>
            <a:off x="5608637" y="3517900"/>
            <a:ext cx="3328416" cy="1981200"/>
          </a:xfrm>
          <a:prstGeom prst="rect">
            <a:avLst/>
          </a:prstGeom>
          <a:noFill/>
          <a:ln w="15875">
            <a:gradFill>
              <a:gsLst>
                <a:gs pos="0">
                  <a:srgbClr val="FFF200"/>
                </a:gs>
                <a:gs pos="45000">
                  <a:srgbClr val="FF7A00"/>
                </a:gs>
                <a:gs pos="70000">
                  <a:srgbClr val="FF0300"/>
                </a:gs>
                <a:gs pos="100000">
                  <a:srgbClr val="4D0808"/>
                </a:gs>
              </a:gsLst>
              <a:lin ang="5400000" scaled="0"/>
            </a:gradFill>
          </a:ln>
        </p:spPr>
      </p:pic>
      <p:pic>
        <p:nvPicPr>
          <p:cNvPr id="71688" name="Picture 8" descr="http://newprojects.99acres.com/projects/indosam_infra/indosam_75/logo_1.png"/>
          <p:cNvPicPr>
            <a:picLocks noChangeAspect="1" noChangeArrowheads="1"/>
          </p:cNvPicPr>
          <p:nvPr/>
        </p:nvPicPr>
        <p:blipFill>
          <a:blip r:embed="rId8" cstate="print"/>
          <a:srcRect/>
          <a:stretch>
            <a:fillRect/>
          </a:stretch>
        </p:blipFill>
        <p:spPr bwMode="auto">
          <a:xfrm>
            <a:off x="5684837" y="850900"/>
            <a:ext cx="3200400" cy="1981200"/>
          </a:xfrm>
          <a:prstGeom prst="rect">
            <a:avLst/>
          </a:prstGeom>
          <a:noFill/>
          <a:ln>
            <a:gradFill>
              <a:gsLst>
                <a:gs pos="0">
                  <a:srgbClr val="000000"/>
                </a:gs>
                <a:gs pos="20000">
                  <a:srgbClr val="000040"/>
                </a:gs>
                <a:gs pos="50000">
                  <a:srgbClr val="400040"/>
                </a:gs>
                <a:gs pos="75000">
                  <a:srgbClr val="8F0040"/>
                </a:gs>
                <a:gs pos="89999">
                  <a:srgbClr val="F27300"/>
                </a:gs>
                <a:gs pos="100000">
                  <a:srgbClr val="FFBF00"/>
                </a:gs>
              </a:gsLst>
              <a:lin ang="5400000" scaled="0"/>
            </a:gradFill>
          </a:ln>
        </p:spPr>
      </p:pic>
      <p:pic>
        <p:nvPicPr>
          <p:cNvPr id="1050" name="Picture 26" descr="http://nimbusgroup.net/real-estate/the-golden-palms/images/logo1.jpg"/>
          <p:cNvPicPr>
            <a:picLocks noChangeAspect="1" noChangeArrowheads="1"/>
          </p:cNvPicPr>
          <p:nvPr/>
        </p:nvPicPr>
        <p:blipFill>
          <a:blip r:embed="rId9" cstate="print"/>
          <a:srcRect/>
          <a:stretch>
            <a:fillRect/>
          </a:stretch>
        </p:blipFill>
        <p:spPr bwMode="auto">
          <a:xfrm>
            <a:off x="503237" y="850900"/>
            <a:ext cx="3048000" cy="1905000"/>
          </a:xfrm>
          <a:prstGeom prst="rect">
            <a:avLst/>
          </a:prstGeom>
          <a:noFill/>
          <a:ln w="15875">
            <a:gradFill>
              <a:gsLst>
                <a:gs pos="0">
                  <a:srgbClr val="000000"/>
                </a:gs>
                <a:gs pos="20000">
                  <a:srgbClr val="000040"/>
                </a:gs>
                <a:gs pos="50000">
                  <a:srgbClr val="400040"/>
                </a:gs>
                <a:gs pos="75000">
                  <a:srgbClr val="8F0040"/>
                </a:gs>
                <a:gs pos="89999">
                  <a:srgbClr val="F27300"/>
                </a:gs>
                <a:gs pos="100000">
                  <a:srgbClr val="FFBF00"/>
                </a:gs>
              </a:gsLst>
              <a:lin ang="5400000" scaled="0"/>
            </a:gradFill>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11821</TotalTime>
  <Words>2254</Words>
  <Application>Microsoft Office PowerPoint</Application>
  <PresentationFormat>Custom</PresentationFormat>
  <Paragraphs>574</Paragraphs>
  <Slides>61</Slides>
  <Notes>29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         Fastech Projects pvt ltd              Corporate Profile              </vt:lpstr>
      <vt:lpstr>Contents:</vt:lpstr>
      <vt:lpstr>Introduction:</vt:lpstr>
      <vt:lpstr> Management -  Directors :-</vt:lpstr>
      <vt:lpstr>Our Specialization:- </vt:lpstr>
      <vt:lpstr>Civil Construction &amp; Finishing work :-</vt:lpstr>
      <vt:lpstr>   Financial Turnover :</vt:lpstr>
      <vt:lpstr>Work Capabilities &amp; Specialization :</vt:lpstr>
      <vt:lpstr>Slide 9</vt:lpstr>
      <vt:lpstr>Completed Projects :-</vt:lpstr>
      <vt:lpstr>Completed Projects :-</vt:lpstr>
      <vt:lpstr>Commercial Project :-</vt:lpstr>
      <vt:lpstr>On- Going Projects :-</vt:lpstr>
      <vt:lpstr>On- Going Projects :-</vt:lpstr>
      <vt:lpstr>THE HYDE PARK  - Multistoried Apartments at  Sector -78, Noida.</vt:lpstr>
      <vt:lpstr>Slide 16</vt:lpstr>
      <vt:lpstr>Slide 17</vt:lpstr>
      <vt:lpstr>“THE HYDE PARK” (Central Park) at Sector-78, Noida:-</vt:lpstr>
      <vt:lpstr>Slide 19</vt:lpstr>
      <vt:lpstr>Slide 20</vt:lpstr>
      <vt:lpstr>Slide 21</vt:lpstr>
      <vt:lpstr>Slide 22</vt:lpstr>
      <vt:lpstr>Slide 23</vt:lpstr>
      <vt:lpstr>Slide 24</vt:lpstr>
      <vt:lpstr>Slide 25</vt:lpstr>
      <vt:lpstr>Slide 26</vt:lpstr>
      <vt:lpstr>Slide 27</vt:lpstr>
      <vt:lpstr>Slide 28</vt:lpstr>
      <vt:lpstr>Slide 29</vt:lpstr>
      <vt:lpstr>THE  GOLDEN PALMS - Kids Play Area at Sector-168, Noida:-</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Current Projects :-</vt:lpstr>
      <vt:lpstr>Slide 47</vt:lpstr>
      <vt:lpstr>Slide 48</vt:lpstr>
      <vt:lpstr>Activities: Waterproofing,Plumbing Work,Landscaping &amp; Kids Play Area</vt:lpstr>
      <vt:lpstr>Slide 50</vt:lpstr>
      <vt:lpstr>Rising Main &amp; Safety</vt:lpstr>
      <vt:lpstr>Events</vt:lpstr>
      <vt:lpstr>Slide 53</vt:lpstr>
      <vt:lpstr>Plant &amp; Machinery : -</vt:lpstr>
      <vt:lpstr>Plant &amp; Machinery : -</vt:lpstr>
      <vt:lpstr>Plant &amp; Machinery : -</vt:lpstr>
      <vt:lpstr>Plant &amp; Machinery : -</vt:lpstr>
      <vt:lpstr>Plant &amp; Machinery : -</vt:lpstr>
      <vt:lpstr>Plant &amp; Machinery : -</vt:lpstr>
      <vt:lpstr>Our Team Members:-</vt:lpstr>
      <vt:lpstr>Contact Details:-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Professional</dc:creator>
  <cp:lastModifiedBy>RISHABH</cp:lastModifiedBy>
  <cp:revision>1305</cp:revision>
  <dcterms:created xsi:type="dcterms:W3CDTF">2009-08-17T11:59:14Z</dcterms:created>
  <dcterms:modified xsi:type="dcterms:W3CDTF">2018-01-31T06:21:09Z</dcterms:modified>
</cp:coreProperties>
</file>